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  <p:sldMasterId id="2147483692" r:id="rId2"/>
    <p:sldMasterId id="2147483707" r:id="rId3"/>
  </p:sldMasterIdLst>
  <p:notesMasterIdLst>
    <p:notesMasterId r:id="rId42"/>
  </p:notesMasterIdLst>
  <p:handoutMasterIdLst>
    <p:handoutMasterId r:id="rId43"/>
  </p:handoutMasterIdLst>
  <p:sldIdLst>
    <p:sldId id="394" r:id="rId4"/>
    <p:sldId id="395" r:id="rId5"/>
    <p:sldId id="598" r:id="rId6"/>
    <p:sldId id="623" r:id="rId7"/>
    <p:sldId id="642" r:id="rId8"/>
    <p:sldId id="319" r:id="rId9"/>
    <p:sldId id="396" r:id="rId10"/>
    <p:sldId id="495" r:id="rId11"/>
    <p:sldId id="601" r:id="rId12"/>
    <p:sldId id="496" r:id="rId13"/>
    <p:sldId id="579" r:id="rId14"/>
    <p:sldId id="471" r:id="rId15"/>
    <p:sldId id="492" r:id="rId16"/>
    <p:sldId id="284" r:id="rId17"/>
    <p:sldId id="406" r:id="rId18"/>
    <p:sldId id="498" r:id="rId19"/>
    <p:sldId id="413" r:id="rId20"/>
    <p:sldId id="493" r:id="rId21"/>
    <p:sldId id="627" r:id="rId22"/>
    <p:sldId id="588" r:id="rId23"/>
    <p:sldId id="590" r:id="rId24"/>
    <p:sldId id="499" r:id="rId25"/>
    <p:sldId id="597" r:id="rId26"/>
    <p:sldId id="593" r:id="rId27"/>
    <p:sldId id="415" r:id="rId28"/>
    <p:sldId id="500" r:id="rId29"/>
    <p:sldId id="501" r:id="rId30"/>
    <p:sldId id="622" r:id="rId31"/>
    <p:sldId id="456" r:id="rId32"/>
    <p:sldId id="616" r:id="rId33"/>
    <p:sldId id="617" r:id="rId34"/>
    <p:sldId id="618" r:id="rId35"/>
    <p:sldId id="619" r:id="rId36"/>
    <p:sldId id="620" r:id="rId37"/>
    <p:sldId id="621" r:id="rId38"/>
    <p:sldId id="624" r:id="rId39"/>
    <p:sldId id="625" r:id="rId40"/>
    <p:sldId id="626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Секция по подразбиране" id="{F97034A7-0AA4-4C0E-BC1E-69AC1EDF2C40}">
          <p14:sldIdLst>
            <p14:sldId id="394"/>
            <p14:sldId id="395"/>
            <p14:sldId id="598"/>
            <p14:sldId id="623"/>
            <p14:sldId id="642"/>
            <p14:sldId id="319"/>
          </p14:sldIdLst>
        </p14:section>
        <p14:section name="Цели на Курса и Учебна Програма" id="{58A7B720-762B-4C31-A0A3-F5B1197C5D38}">
          <p14:sldIdLst>
            <p14:sldId id="396"/>
            <p14:sldId id="495"/>
            <p14:sldId id="601"/>
            <p14:sldId id="496"/>
            <p14:sldId id="579"/>
          </p14:sldIdLst>
        </p14:section>
        <p14:section name="Преподаватели" id="{41D75314-97D7-4BAB-A5D2-4AF57D0EE7E8}">
          <p14:sldIdLst>
            <p14:sldId id="471"/>
            <p14:sldId id="492"/>
            <p14:sldId id="284"/>
          </p14:sldIdLst>
        </p14:section>
        <p14:section name="Домашни, Изпити и Оценяване" id="{3458531F-966A-4107-B315-52D8109777A8}">
          <p14:sldIdLst>
            <p14:sldId id="406"/>
            <p14:sldId id="498"/>
            <p14:sldId id="413"/>
            <p14:sldId id="493"/>
            <p14:sldId id="627"/>
            <p14:sldId id="588"/>
            <p14:sldId id="590"/>
            <p14:sldId id="499"/>
            <p14:sldId id="597"/>
            <p14:sldId id="593"/>
          </p14:sldIdLst>
        </p14:section>
        <p14:section name="Учебни Ресурси" id="{1A7393E3-112E-462B-977C-549E2710AAA9}">
          <p14:sldIdLst>
            <p14:sldId id="415"/>
            <p14:sldId id="500"/>
            <p14:sldId id="501"/>
            <p14:sldId id="622"/>
            <p14:sldId id="456"/>
          </p14:sldIdLst>
        </p14:section>
        <p14:section name="Организационна част" id="{2717691B-0DFE-4423-9924-6AE16EC185AC}">
          <p14:sldIdLst>
            <p14:sldId id="616"/>
            <p14:sldId id="617"/>
            <p14:sldId id="618"/>
            <p14:sldId id="619"/>
            <p14:sldId id="620"/>
            <p14:sldId id="621"/>
            <p14:sldId id="624"/>
            <p14:sldId id="625"/>
            <p14:sldId id="62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A40D"/>
    <a:srgbClr val="464646"/>
    <a:srgbClr val="DBBD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533" autoAdjust="0"/>
    <p:restoredTop sz="95214" autoAdjust="0"/>
  </p:normalViewPr>
  <p:slideViewPr>
    <p:cSldViewPr showGuides="1">
      <p:cViewPr varScale="1">
        <p:scale>
          <a:sx n="89" d="100"/>
          <a:sy n="89" d="100"/>
        </p:scale>
        <p:origin x="114" y="402"/>
      </p:cViewPr>
      <p:guideLst>
        <p:guide orient="horz" pos="2184"/>
        <p:guide pos="3840"/>
      </p:guideLst>
    </p:cSldViewPr>
  </p:slideViewPr>
  <p:outlineViewPr>
    <p:cViewPr>
      <p:scale>
        <a:sx n="33" d="100"/>
        <a:sy n="33" d="100"/>
      </p:scale>
      <p:origin x="0" y="-9989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805"/>
    </p:cViewPr>
  </p:sorterViewPr>
  <p:notesViewPr>
    <p:cSldViewPr>
      <p:cViewPr varScale="1">
        <p:scale>
          <a:sx n="62" d="100"/>
          <a:sy n="62" d="100"/>
        </p:scale>
        <p:origin x="3154" y="72"/>
      </p:cViewPr>
      <p:guideLst/>
    </p:cSldViewPr>
  </p:notesViewPr>
  <p:gridSpacing cx="45000" cy="45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handoutMaster" Target="handoutMasters/handoutMaster1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theme" Target="theme/theme1.xml"/><Relationship Id="rId20" Type="http://schemas.openxmlformats.org/officeDocument/2006/relationships/slide" Target="slides/slide17.xml"/><Relationship Id="rId41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F20103-83CC-4A54-8FDE-9D37FC2629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53962-26EF-44E4-9E69-61B1727AB1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87215-0C8F-4762-A664-737A353EC9A4}" type="datetimeFigureOut">
              <a:rPr lang="bg-BG" smtClean="0"/>
              <a:t>24.2.2022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A6967E-448F-4887-8FCB-34482EFBCC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-1" y="8847000"/>
            <a:ext cx="6443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100" dirty="0"/>
              <a:t>© SoftUni – </a:t>
            </a:r>
            <a:r>
              <a:rPr lang="en-US" sz="1100" u="sng" dirty="0">
                <a:hlinkClick r:id="rId2"/>
              </a:rPr>
              <a:t>https://softuni.org</a:t>
            </a:r>
            <a:r>
              <a:rPr lang="en-US" sz="1100" dirty="0"/>
              <a:t>. Copyrighted document. Unauthorized copy or reproduction is not permitted.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554C2-DDBA-40E2-9536-53A07EC502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443999" y="8847000"/>
            <a:ext cx="412413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318AE-53F9-47EA-B5FE-E9473933AF11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150602968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2-23T22:38:14.659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1 1,'0'0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2-23T22:38:15.410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1 1,'0'0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2-23T22:38:16.575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1 0,'0'0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2-23T22:38:17.463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1 0,'0'0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2-23T22:38:18.147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1 1,'0'0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2-23T22:38:19.176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0 0,'0'0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2-23T22:38:29.822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13 1,'-5'0,"-2"0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2-23T22:38:30.275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0 1,'0'0</inkml:trace>
</inkml:ink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84649-876A-46C9-8472-14CB09C070D8}" type="datetimeFigureOut">
              <a:rPr lang="en-US" smtClean="0"/>
              <a:t>2/24/2022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067CD-8E6B-4360-9AA8-C5DF2A48A6D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2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530847692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7">
            <a:extLst>
              <a:ext uri="{FF2B5EF4-FFF2-40B4-BE49-F238E27FC236}">
                <a16:creationId xmlns:a16="http://schemas.microsoft.com/office/drawing/2014/main" id="{74C06E34-6B9E-4D79-865B-0013A1B2EDF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6599138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BA5BD7-F043-4D1B-AA17-CD412FC534D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FFC85FFA-4B74-43F4-9C9F-F3386A502BD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© SoftUni – </a:t>
            </a:r>
            <a:r>
              <a:rPr kumimoji="0" lang="en-US" sz="11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/>
              </a:rPr>
              <a:t>https://softuni.org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25309508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5" name="Footer Placeholder 7">
            <a:extLst>
              <a:ext uri="{FF2B5EF4-FFF2-40B4-BE49-F238E27FC236}">
                <a16:creationId xmlns:a16="http://schemas.microsoft.com/office/drawing/2014/main" id="{E14EA5F9-F46F-4BCA-A9B2-858D20E08C0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562098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683E8B22-2865-4060-B721-877FB0CC7D6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21580576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>
                <a:solidFill>
                  <a:prstClr val="black"/>
                </a:solidFill>
              </a:rPr>
              <a:pPr/>
              <a:t>29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7">
            <a:extLst>
              <a:ext uri="{FF2B5EF4-FFF2-40B4-BE49-F238E27FC236}">
                <a16:creationId xmlns:a16="http://schemas.microsoft.com/office/drawing/2014/main" id="{65DD643B-2DBD-4248-96A0-E4ACDFCCDCB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6004960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049B984-F964-47FF-8179-0A3007CE21C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10C4D46E-5FA2-46AA-B7D4-940D79A58A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22931401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D1C0779-821B-433B-AB3A-0953EE966C7E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5B8C2D4F-1C8C-45FB-A61E-2731C8503A1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3213233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7548A-4D3C-449B-81A5-FA4BE4628490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8E018070-12E6-4474-AD37-DBC807078429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2083444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Footer Placeholder 7">
            <a:extLst>
              <a:ext uri="{FF2B5EF4-FFF2-40B4-BE49-F238E27FC236}">
                <a16:creationId xmlns:a16="http://schemas.microsoft.com/office/drawing/2014/main" id="{E9576A59-C8E7-46CC-9786-3749D85C7D7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8190892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FAD357AE-E72D-49BB-8836-B2F63947920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5794837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1973F19B-66D6-4660-8883-A01A7D8FA3B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567713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5606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9F842BFB-CC0D-4EC3-A7AB-0EBD4828F2F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685065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A4A82F92-B8F0-4F57-A44E-A7C726B4E1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40535252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0751B556-48F4-424E-A761-4FB87DFC7F3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5250655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BA5BD7-F043-4D1B-AA17-CD412FC534D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FFC85FFA-4B74-43F4-9C9F-F3386A502BD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© SoftUni – </a:t>
            </a:r>
            <a:r>
              <a:rPr kumimoji="0" lang="en-US" sz="11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/>
              </a:rPr>
              <a:t>https://softuni.org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5633117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hyperlink" Target="https://softuni.org/" TargetMode="Externa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hyperlink" Target="https://about.softuni.bg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11" Type="http://schemas.openxmlformats.org/officeDocument/2006/relationships/image" Target="../media/image4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hyperlink" Target="https://softuni.bg/" TargetMode="External"/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2" Type="http://schemas.openxmlformats.org/officeDocument/2006/relationships/hyperlink" Target="https://forum.softuni.bg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softuni.org/" TargetMode="External"/><Relationship Id="rId11" Type="http://schemas.openxmlformats.org/officeDocument/2006/relationships/image" Target="../media/image5.png"/><Relationship Id="rId5" Type="http://schemas.openxmlformats.org/officeDocument/2006/relationships/image" Target="../media/image17.png"/><Relationship Id="rId10" Type="http://schemas.openxmlformats.org/officeDocument/2006/relationships/hyperlink" Target="https://softuni.foundation/" TargetMode="External"/><Relationship Id="rId4" Type="http://schemas.openxmlformats.org/officeDocument/2006/relationships/hyperlink" Target="https://www.facebook.com/SoftwareUniversity" TargetMode="External"/><Relationship Id="rId9" Type="http://schemas.openxmlformats.org/officeDocument/2006/relationships/image" Target="../media/image19.png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0.png"/><Relationship Id="rId7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6.pn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9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6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33.png"/><Relationship Id="rId3" Type="http://schemas.openxmlformats.org/officeDocument/2006/relationships/image" Target="../media/image31.png"/><Relationship Id="rId7" Type="http://schemas.openxmlformats.org/officeDocument/2006/relationships/image" Target="../media/image12.png"/><Relationship Id="rId12" Type="http://schemas.openxmlformats.org/officeDocument/2006/relationships/image" Target="../media/image32.png"/><Relationship Id="rId2" Type="http://schemas.openxmlformats.org/officeDocument/2006/relationships/image" Target="../media/image1.emf"/><Relationship Id="rId16" Type="http://schemas.openxmlformats.org/officeDocument/2006/relationships/image" Target="../media/image36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3.png"/><Relationship Id="rId11" Type="http://schemas.openxmlformats.org/officeDocument/2006/relationships/image" Target="../media/image14.png"/><Relationship Id="rId5" Type="http://schemas.openxmlformats.org/officeDocument/2006/relationships/image" Target="../media/image15.png"/><Relationship Id="rId15" Type="http://schemas.openxmlformats.org/officeDocument/2006/relationships/image" Target="../media/image35.png"/><Relationship Id="rId10" Type="http://schemas.openxmlformats.org/officeDocument/2006/relationships/image" Target="../media/image9.png"/><Relationship Id="rId4" Type="http://schemas.openxmlformats.org/officeDocument/2006/relationships/image" Target="../media/image26.png"/><Relationship Id="rId9" Type="http://schemas.openxmlformats.org/officeDocument/2006/relationships/image" Target="../media/image10.png"/><Relationship Id="rId14" Type="http://schemas.openxmlformats.org/officeDocument/2006/relationships/image" Target="../media/image34.png"/></Relationships>
</file>

<file path=ppt/slideLayouts/_rels/slideLayout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jpeg"/><Relationship Id="rId13" Type="http://schemas.openxmlformats.org/officeDocument/2006/relationships/hyperlink" Target="http://smartit.bg/" TargetMode="External"/><Relationship Id="rId3" Type="http://schemas.openxmlformats.org/officeDocument/2006/relationships/hyperlink" Target="https://aeternity.com/" TargetMode="External"/><Relationship Id="rId7" Type="http://schemas.openxmlformats.org/officeDocument/2006/relationships/hyperlink" Target="https://www.liebherr.com/en/deu/start/start-page.html" TargetMode="External"/><Relationship Id="rId12" Type="http://schemas.openxmlformats.org/officeDocument/2006/relationships/image" Target="../media/image41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8.png"/><Relationship Id="rId11" Type="http://schemas.openxmlformats.org/officeDocument/2006/relationships/hyperlink" Target="https://www.sbtech.com/" TargetMode="External"/><Relationship Id="rId5" Type="http://schemas.openxmlformats.org/officeDocument/2006/relationships/hyperlink" Target="codexio.bg" TargetMode="External"/><Relationship Id="rId15" Type="http://schemas.openxmlformats.org/officeDocument/2006/relationships/image" Target="../media/image26.png"/><Relationship Id="rId10" Type="http://schemas.openxmlformats.org/officeDocument/2006/relationships/image" Target="../media/image40.png"/><Relationship Id="rId4" Type="http://schemas.openxmlformats.org/officeDocument/2006/relationships/image" Target="../media/image37.png"/><Relationship Id="rId9" Type="http://schemas.openxmlformats.org/officeDocument/2006/relationships/hyperlink" Target="http://www.telenor.bg/" TargetMode="External"/><Relationship Id="rId14" Type="http://schemas.openxmlformats.org/officeDocument/2006/relationships/image" Target="../media/image42.png"/></Relationships>
</file>

<file path=ppt/slideLayouts/_rels/slideLayout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hyperlink" Target="https://www.superhosting.bg/" TargetMode="External"/><Relationship Id="rId3" Type="http://schemas.openxmlformats.org/officeDocument/2006/relationships/hyperlink" Target="http://www.infragistics.com/" TargetMode="External"/><Relationship Id="rId7" Type="http://schemas.openxmlformats.org/officeDocument/2006/relationships/hyperlink" Target="https://www.softwaregroup.com/" TargetMode="External"/><Relationship Id="rId12" Type="http://schemas.openxmlformats.org/officeDocument/2006/relationships/image" Target="../media/image47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4.png"/><Relationship Id="rId11" Type="http://schemas.openxmlformats.org/officeDocument/2006/relationships/hyperlink" Target="https://netpeak.bg/" TargetMode="External"/><Relationship Id="rId5" Type="http://schemas.openxmlformats.org/officeDocument/2006/relationships/hyperlink" Target="https://www.indeavr.com/en" TargetMode="External"/><Relationship Id="rId15" Type="http://schemas.openxmlformats.org/officeDocument/2006/relationships/image" Target="../media/image26.png"/><Relationship Id="rId10" Type="http://schemas.openxmlformats.org/officeDocument/2006/relationships/image" Target="../media/image46.png"/><Relationship Id="rId4" Type="http://schemas.openxmlformats.org/officeDocument/2006/relationships/image" Target="../media/image43.png"/><Relationship Id="rId9" Type="http://schemas.openxmlformats.org/officeDocument/2006/relationships/hyperlink" Target="https://www.xs-software.com/" TargetMode="External"/><Relationship Id="rId14" Type="http://schemas.openxmlformats.org/officeDocument/2006/relationships/image" Target="../media/image48.png"/></Relationships>
</file>

<file path=ppt/slideLayouts/_rels/slideLayout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www.facebook.com/SoftwareUniversity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52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51.png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50.png"/></Relationships>
</file>

<file path=ppt/slideLayouts/_rels/slideLayout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0.png"/><Relationship Id="rId7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6.png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9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6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31.png"/><Relationship Id="rId7" Type="http://schemas.openxmlformats.org/officeDocument/2006/relationships/image" Target="../media/image1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3.png"/><Relationship Id="rId11" Type="http://schemas.openxmlformats.org/officeDocument/2006/relationships/image" Target="../media/image14.png"/><Relationship Id="rId5" Type="http://schemas.openxmlformats.org/officeDocument/2006/relationships/image" Target="../media/image15.png"/><Relationship Id="rId10" Type="http://schemas.openxmlformats.org/officeDocument/2006/relationships/image" Target="../media/image9.png"/><Relationship Id="rId4" Type="http://schemas.openxmlformats.org/officeDocument/2006/relationships/image" Target="../media/image26.png"/><Relationship Id="rId9" Type="http://schemas.openxmlformats.org/officeDocument/2006/relationships/image" Target="../media/image10.png"/></Relationships>
</file>

<file path=ppt/slideLayouts/_rels/slideLayout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www.facebook.com/SoftwareUniversity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52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51.png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54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foundation/" TargetMode="External"/><Relationship Id="rId2" Type="http://schemas.openxmlformats.org/officeDocument/2006/relationships/image" Target="../media/image55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56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Bottom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/>
        </p:nvSpPr>
        <p:spPr>
          <a:xfrm>
            <a:off x="0" y="6702676"/>
            <a:ext cx="12195176" cy="1553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4" name="Picture Logo SoftUni" descr="SoftUni logo">
            <a:extLst>
              <a:ext uri="{FF2B5EF4-FFF2-40B4-BE49-F238E27FC236}">
                <a16:creationId xmlns:a16="http://schemas.microsoft.com/office/drawing/2014/main" id="{C4D6B2A2-DFF0-4712-BFEC-6676BEC99FE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4460" y="5184000"/>
            <a:ext cx="3751540" cy="1297655"/>
          </a:xfrm>
          <a:prstGeom prst="rect">
            <a:avLst/>
          </a:prstGeom>
        </p:spPr>
      </p:pic>
      <p:sp>
        <p:nvSpPr>
          <p:cNvPr id="31" name="Text Placeholder Company Site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8708505" y="6130863"/>
            <a:ext cx="2951518" cy="34155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r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7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Company Web Site</a:t>
            </a:r>
          </a:p>
        </p:txBody>
      </p:sp>
      <p:sp>
        <p:nvSpPr>
          <p:cNvPr id="30" name="Text Placeholder Company Name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8708505" y="5756628"/>
            <a:ext cx="2951518" cy="367080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r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9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Company Name</a:t>
            </a:r>
          </a:p>
        </p:txBody>
      </p:sp>
      <p:pic>
        <p:nvPicPr>
          <p:cNvPr id="35" name="Picture SoftUni Mascot" descr="SoftUni mascot">
            <a:extLst>
              <a:ext uri="{FF2B5EF4-FFF2-40B4-BE49-F238E27FC236}">
                <a16:creationId xmlns:a16="http://schemas.microsoft.com/office/drawing/2014/main" id="{951E7DA9-C5F0-43D9-B013-3BDF9EEF029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848924" y="2609644"/>
            <a:ext cx="2788893" cy="3018284"/>
          </a:xfrm>
          <a:prstGeom prst="rect">
            <a:avLst/>
          </a:prstGeom>
        </p:spPr>
      </p:pic>
      <p:pic>
        <p:nvPicPr>
          <p:cNvPr id="22" name="Picture Logo Software University" descr="Software University logo">
            <a:hlinkClick r:id="rId4"/>
            <a:extLst>
              <a:ext uri="{FF2B5EF4-FFF2-40B4-BE49-F238E27FC236}">
                <a16:creationId xmlns:a16="http://schemas.microsoft.com/office/drawing/2014/main" id="{F2315EB3-3FE4-4D3B-921E-5F209CEC13C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944" y="5918567"/>
            <a:ext cx="1830305" cy="628159"/>
          </a:xfrm>
          <a:prstGeom prst="rect">
            <a:avLst/>
          </a:prstGeom>
        </p:spPr>
      </p:pic>
      <p:sp>
        <p:nvSpPr>
          <p:cNvPr id="40" name="Text Placeholder Author Position">
            <a:extLst>
              <a:ext uri="{FF2B5EF4-FFF2-40B4-BE49-F238E27FC236}">
                <a16:creationId xmlns:a16="http://schemas.microsoft.com/office/drawing/2014/main" id="{CD940256-851E-46C8-8BFB-A5ECA6C7DA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553082" y="5344180"/>
            <a:ext cx="2980696" cy="44479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3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Position</a:t>
            </a:r>
          </a:p>
        </p:txBody>
      </p:sp>
      <p:sp>
        <p:nvSpPr>
          <p:cNvPr id="36" name="Text Placeholder Author Name">
            <a:extLst>
              <a:ext uri="{FF2B5EF4-FFF2-40B4-BE49-F238E27FC236}">
                <a16:creationId xmlns:a16="http://schemas.microsoft.com/office/drawing/2014/main" id="{3B21F47B-DE1F-442D-A2B7-6866F87867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553082" y="4851838"/>
            <a:ext cx="2980696" cy="454398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7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Author Name</a:t>
            </a:r>
          </a:p>
        </p:txBody>
      </p:sp>
      <p:sp>
        <p:nvSpPr>
          <p:cNvPr id="33" name="Picture Placeholder Title Image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53082" y="2740913"/>
            <a:ext cx="4642919" cy="1936503"/>
          </a:xfrm>
        </p:spPr>
        <p:txBody>
          <a:bodyPr/>
          <a:lstStyle>
            <a:lvl1pPr marL="0" indent="0" algn="ctr" latinLnBrk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43" name="Presentation Subtitle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54182" y="1258272"/>
            <a:ext cx="11083636" cy="1315728"/>
          </a:xfrm>
        </p:spPr>
        <p:txBody>
          <a:bodyPr anchor="t" anchorCtr="0">
            <a:normAutofit/>
          </a:bodyPr>
          <a:lstStyle>
            <a:lvl1pPr marL="0" indent="0" algn="ctr" latinLnBrk="0">
              <a:buNone/>
              <a:defRPr sz="3598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Presentation Subtitle</a:t>
            </a:r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182" y="321502"/>
            <a:ext cx="11083636" cy="882654"/>
          </a:xfrm>
        </p:spPr>
        <p:txBody>
          <a:bodyPr/>
          <a:lstStyle>
            <a:lvl1pPr algn="ctr" latinLnBrk="0">
              <a:defRPr sz="4798"/>
            </a:lvl1pPr>
          </a:lstStyle>
          <a:p>
            <a:r>
              <a:rPr lang="en-US" noProof="0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970179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>
            <a:extLst>
              <a:ext uri="{FF2B5EF4-FFF2-40B4-BE49-F238E27FC236}">
                <a16:creationId xmlns:a16="http://schemas.microsoft.com/office/drawing/2014/main" id="{F888EE71-82B3-40F1-A63F-7417422FB4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44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4" name="Text Placeholder Body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69002" y="1353866"/>
            <a:ext cx="7426234" cy="5219931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Picture Placeholder Left"/>
          <p:cNvSpPr>
            <a:spLocks noGrp="1"/>
          </p:cNvSpPr>
          <p:nvPr>
            <p:ph type="pic" idx="1" hasCustomPrompt="1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 latinLnBrk="0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noProof="0"/>
              <a:t>Your Picture Here</a:t>
            </a:r>
          </a:p>
        </p:txBody>
      </p:sp>
      <p:sp>
        <p:nvSpPr>
          <p:cNvPr id="3" name="Rectangle Left Second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Left First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Down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Rectangle Top">
            <a:extLst>
              <a:ext uri="{FF2B5EF4-FFF2-40B4-BE49-F238E27FC236}">
                <a16:creationId xmlns:a16="http://schemas.microsoft.com/office/drawing/2014/main" id="{274B8F05-DFCE-47BD-BAFD-DF93E1A63BDD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Logo Software University" descr="Software University logo">
            <a:extLst>
              <a:ext uri="{FF2B5EF4-FFF2-40B4-BE49-F238E27FC236}">
                <a16:creationId xmlns:a16="http://schemas.microsoft.com/office/drawing/2014/main" id="{233CBB95-791E-4630-B3D9-FADFCE7BCF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3" name="Slide Title">
            <a:extLst>
              <a:ext uri="{FF2B5EF4-FFF2-40B4-BE49-F238E27FC236}">
                <a16:creationId xmlns:a16="http://schemas.microsoft.com/office/drawing/2014/main" id="{3F218E34-55D7-4290-BFE4-80F31F9415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377401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Bottom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 userDrawn="1"/>
        </p:nvSpPr>
        <p:spPr>
          <a:xfrm>
            <a:off x="0" y="6371332"/>
            <a:ext cx="12195176" cy="4872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3" name="Rectangle Bottom Copyright">
            <a:extLst>
              <a:ext uri="{FF2B5EF4-FFF2-40B4-BE49-F238E27FC236}">
                <a16:creationId xmlns:a16="http://schemas.microsoft.com/office/drawing/2014/main" id="{B07FB7FB-DA6C-4F5D-B068-357F0FCE27D8}"/>
              </a:ext>
            </a:extLst>
          </p:cNvPr>
          <p:cNvSpPr/>
          <p:nvPr userDrawn="1"/>
        </p:nvSpPr>
        <p:spPr>
          <a:xfrm>
            <a:off x="111000" y="6454758"/>
            <a:ext cx="11970000" cy="258449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© SoftUni – </a:t>
            </a:r>
            <a:r>
              <a:rPr lang="en-US" sz="1600" dirty="0">
                <a:hlinkClick r:id="rId2"/>
              </a:rPr>
              <a:t>https://about.softuni.bg</a:t>
            </a:r>
            <a:r>
              <a:rPr lang="en-US" sz="1600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2"/>
              </a:rPr>
              <a:t>. </a:t>
            </a:r>
            <a:r>
              <a:rPr lang="en-US" sz="1600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Copyrighted document. Unauthorized copy, reproduction or use is not permitted.</a:t>
            </a:r>
            <a:endParaRPr lang="en-US" sz="2400" noProof="0" dirty="0">
              <a:solidFill>
                <a:schemeClr val="bg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26" name="Picture SoftUni Mascot" descr="SoftUni mascot with open hand">
            <a:extLst>
              <a:ext uri="{FF2B5EF4-FFF2-40B4-BE49-F238E27FC236}">
                <a16:creationId xmlns:a16="http://schemas.microsoft.com/office/drawing/2014/main" id="{247CFF3C-C4FA-493D-8505-DF469F4D36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586" y="2898830"/>
            <a:ext cx="2451608" cy="2959741"/>
          </a:xfrm>
          <a:prstGeom prst="rect">
            <a:avLst/>
          </a:prstGeom>
        </p:spPr>
      </p:pic>
      <p:grpSp>
        <p:nvGrpSpPr>
          <p:cNvPr id="2" name="Group SoftUni Brands">
            <a:extLst>
              <a:ext uri="{FF2B5EF4-FFF2-40B4-BE49-F238E27FC236}">
                <a16:creationId xmlns:a16="http://schemas.microsoft.com/office/drawing/2014/main" id="{418FAE34-C1F8-46C7-A4AE-F270D1E70F25}"/>
              </a:ext>
            </a:extLst>
          </p:cNvPr>
          <p:cNvGrpSpPr/>
          <p:nvPr userDrawn="1"/>
        </p:nvGrpSpPr>
        <p:grpSpPr>
          <a:xfrm>
            <a:off x="3332216" y="1702473"/>
            <a:ext cx="8314909" cy="3543782"/>
            <a:chOff x="3332216" y="1702473"/>
            <a:chExt cx="8314909" cy="3543782"/>
          </a:xfrm>
        </p:grpSpPr>
        <p:pic>
          <p:nvPicPr>
            <p:cNvPr id="24" name="Picture SoftUni Kids Logo" descr="SoftUni Kids logo">
              <a:extLst>
                <a:ext uri="{FF2B5EF4-FFF2-40B4-BE49-F238E27FC236}">
                  <a16:creationId xmlns:a16="http://schemas.microsoft.com/office/drawing/2014/main" id="{B0812936-74B6-4265-8C08-AEDC8C79870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16883" y="3776294"/>
              <a:ext cx="1130242" cy="1389256"/>
            </a:xfrm>
            <a:prstGeom prst="rect">
              <a:avLst/>
            </a:prstGeom>
          </p:spPr>
        </p:pic>
        <p:pic>
          <p:nvPicPr>
            <p:cNvPr id="23" name="Picture SoftUni Foundation Logo" descr="SoftUni Foundation logo">
              <a:extLst>
                <a:ext uri="{FF2B5EF4-FFF2-40B4-BE49-F238E27FC236}">
                  <a16:creationId xmlns:a16="http://schemas.microsoft.com/office/drawing/2014/main" id="{6643F71A-2013-433A-8322-FBAAED3162D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53913" y="3788231"/>
              <a:ext cx="1166400" cy="1350756"/>
            </a:xfrm>
            <a:prstGeom prst="rect">
              <a:avLst/>
            </a:prstGeom>
          </p:spPr>
        </p:pic>
        <p:pic>
          <p:nvPicPr>
            <p:cNvPr id="22" name="Picture SoftUni Digital Logo" descr="SoftUni Digital logo">
              <a:extLst>
                <a:ext uri="{FF2B5EF4-FFF2-40B4-BE49-F238E27FC236}">
                  <a16:creationId xmlns:a16="http://schemas.microsoft.com/office/drawing/2014/main" id="{0A83D66F-855B-463B-920B-BF239B01A20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7695" y="3789000"/>
              <a:ext cx="1084614" cy="1457255"/>
            </a:xfrm>
            <a:prstGeom prst="rect">
              <a:avLst/>
            </a:prstGeom>
          </p:spPr>
        </p:pic>
        <p:pic>
          <p:nvPicPr>
            <p:cNvPr id="21" name="Picture SoftUni Creative Logo" descr="SoftUni Creative logo">
              <a:extLst>
                <a:ext uri="{FF2B5EF4-FFF2-40B4-BE49-F238E27FC236}">
                  <a16:creationId xmlns:a16="http://schemas.microsoft.com/office/drawing/2014/main" id="{EA755AAE-BA08-481C-9224-0061170EE4B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3913" y="3776293"/>
              <a:ext cx="1166400" cy="1389257"/>
            </a:xfrm>
            <a:prstGeom prst="rect">
              <a:avLst/>
            </a:prstGeom>
          </p:spPr>
        </p:pic>
        <p:pic>
          <p:nvPicPr>
            <p:cNvPr id="20" name="Picture SoftUni Svetlina Logo" descr="SoftUni Svetlina logo">
              <a:extLst>
                <a:ext uri="{FF2B5EF4-FFF2-40B4-BE49-F238E27FC236}">
                  <a16:creationId xmlns:a16="http://schemas.microsoft.com/office/drawing/2014/main" id="{827D15FD-4C66-4B85-98E6-7826AA8F61C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5029" y="3776293"/>
              <a:ext cx="1166400" cy="1402229"/>
            </a:xfrm>
            <a:prstGeom prst="rect">
              <a:avLst/>
            </a:prstGeom>
          </p:spPr>
        </p:pic>
        <p:pic>
          <p:nvPicPr>
            <p:cNvPr id="25" name="Picture Software University Logo" descr="Software University logo">
              <a:extLst>
                <a:ext uri="{FF2B5EF4-FFF2-40B4-BE49-F238E27FC236}">
                  <a16:creationId xmlns:a16="http://schemas.microsoft.com/office/drawing/2014/main" id="{C74C190C-5856-41B9-8819-AE8DE0E1098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2216" y="3776295"/>
              <a:ext cx="1164654" cy="1440000"/>
            </a:xfrm>
            <a:prstGeom prst="rect">
              <a:avLst/>
            </a:prstGeom>
          </p:spPr>
        </p:pic>
        <p:cxnSp>
          <p:nvCxnSpPr>
            <p:cNvPr id="33" name="Straight Connector 6">
              <a:extLst>
                <a:ext uri="{FF2B5EF4-FFF2-40B4-BE49-F238E27FC236}">
                  <a16:creationId xmlns:a16="http://schemas.microsoft.com/office/drawing/2014/main" id="{5C63D1E8-4A92-4691-8A24-A2FC7E8008E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077113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5">
              <a:extLst>
                <a:ext uri="{FF2B5EF4-FFF2-40B4-BE49-F238E27FC236}">
                  <a16:creationId xmlns:a16="http://schemas.microsoft.com/office/drawing/2014/main" id="{6E91D320-3732-40B8-864D-142D0A277ED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63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4">
              <a:extLst>
                <a:ext uri="{FF2B5EF4-FFF2-40B4-BE49-F238E27FC236}">
                  <a16:creationId xmlns:a16="http://schemas.microsoft.com/office/drawing/2014/main" id="{299ABE09-E33C-46B7-A80D-7BF4A6956211}"/>
                </a:ext>
              </a:extLst>
            </p:cNvPr>
            <p:cNvCxnSpPr/>
            <p:nvPr userDrawn="1"/>
          </p:nvCxnSpPr>
          <p:spPr>
            <a:xfrm>
              <a:off x="819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3">
              <a:extLst>
                <a:ext uri="{FF2B5EF4-FFF2-40B4-BE49-F238E27FC236}">
                  <a16:creationId xmlns:a16="http://schemas.microsoft.com/office/drawing/2014/main" id="{93DDBF37-0764-47AA-94E3-9A44F3ED8FB5}"/>
                </a:ext>
              </a:extLst>
            </p:cNvPr>
            <p:cNvCxnSpPr/>
            <p:nvPr userDrawn="1"/>
          </p:nvCxnSpPr>
          <p:spPr>
            <a:xfrm>
              <a:off x="675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">
              <a:extLst>
                <a:ext uri="{FF2B5EF4-FFF2-40B4-BE49-F238E27FC236}">
                  <a16:creationId xmlns:a16="http://schemas.microsoft.com/office/drawing/2014/main" id="{72BFE2F3-0845-4E5B-9375-E9D4027DD675}"/>
                </a:ext>
              </a:extLst>
            </p:cNvPr>
            <p:cNvCxnSpPr/>
            <p:nvPr userDrawn="1"/>
          </p:nvCxnSpPr>
          <p:spPr>
            <a:xfrm>
              <a:off x="5309913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1">
              <a:extLst>
                <a:ext uri="{FF2B5EF4-FFF2-40B4-BE49-F238E27FC236}">
                  <a16:creationId xmlns:a16="http://schemas.microsoft.com/office/drawing/2014/main" id="{D4E5982E-3110-47E1-A5BB-91B7BECC3093}"/>
                </a:ext>
              </a:extLst>
            </p:cNvPr>
            <p:cNvCxnSpPr/>
            <p:nvPr userDrawn="1"/>
          </p:nvCxnSpPr>
          <p:spPr>
            <a:xfrm>
              <a:off x="3915327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Horizontal">
              <a:extLst>
                <a:ext uri="{FF2B5EF4-FFF2-40B4-BE49-F238E27FC236}">
                  <a16:creationId xmlns:a16="http://schemas.microsoft.com/office/drawing/2014/main" id="{5F62FB7C-BD6E-4383-98C1-2CF30F34CAF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915327" y="3335565"/>
              <a:ext cx="716178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0">
              <a:extLst>
                <a:ext uri="{FF2B5EF4-FFF2-40B4-BE49-F238E27FC236}">
                  <a16:creationId xmlns:a16="http://schemas.microsoft.com/office/drawing/2014/main" id="{C84A0FE1-723D-4682-8682-77BAD950EE15}"/>
                </a:ext>
              </a:extLst>
            </p:cNvPr>
            <p:cNvCxnSpPr/>
            <p:nvPr userDrawn="1"/>
          </p:nvCxnSpPr>
          <p:spPr>
            <a:xfrm>
              <a:off x="7496220" y="309299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Picture SoftUni Logo" descr="SoftUni logo">
              <a:extLst>
                <a:ext uri="{FF2B5EF4-FFF2-40B4-BE49-F238E27FC236}">
                  <a16:creationId xmlns:a16="http://schemas.microsoft.com/office/drawing/2014/main" id="{A0675455-B7FA-4569-A5FD-A3B0F20B2A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96770" y="1702473"/>
              <a:ext cx="1198901" cy="1198901"/>
            </a:xfrm>
            <a:prstGeom prst="rect">
              <a:avLst/>
            </a:prstGeom>
          </p:spPr>
        </p:pic>
      </p:grpSp>
      <p:sp>
        <p:nvSpPr>
          <p:cNvPr id="19" name="Slide Title">
            <a:extLst>
              <a:ext uri="{FF2B5EF4-FFF2-40B4-BE49-F238E27FC236}">
                <a16:creationId xmlns:a16="http://schemas.microsoft.com/office/drawing/2014/main" id="{7CFDBB16-985C-4CC7-B6DB-B81B360379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628" y="703244"/>
            <a:ext cx="5916372" cy="1033303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marR="0" lvl="0" indent="0" algn="l" defTabSz="913852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E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kumimoji="0" lang="en-US" sz="8797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Questions?</a:t>
            </a:r>
            <a:endParaRPr kumimoji="0" lang="en-US" sz="8797" b="1" i="0" u="none" strike="noStrike" kern="1200" cap="none" spc="150" normalizeH="0" baseline="0" noProof="0" dirty="0">
              <a:ln w="11430"/>
              <a:solidFill>
                <a:srgbClr val="234465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6" name="Logo Software University" descr="Software University logo">
            <a:extLst>
              <a:ext uri="{FF2B5EF4-FFF2-40B4-BE49-F238E27FC236}">
                <a16:creationId xmlns:a16="http://schemas.microsoft.com/office/drawing/2014/main" id="{67FC4D2E-913D-432A-B658-F0D82839FA5E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7"/>
            <a:ext cx="2013336" cy="69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06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">
            <a:extLst>
              <a:ext uri="{FF2B5EF4-FFF2-40B4-BE49-F238E27FC236}">
                <a16:creationId xmlns:a16="http://schemas.microsoft.com/office/drawing/2014/main" id="{5B8761D8-B42F-4A70-A0CE-682CEB2AE3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pic>
        <p:nvPicPr>
          <p:cNvPr id="19" name="Picture Forum" descr="Forum icon">
            <a:hlinkClick r:id="rId2" tooltip="Software University Discussion Forum"/>
            <a:extLst>
              <a:ext uri="{FF2B5EF4-FFF2-40B4-BE49-F238E27FC236}">
                <a16:creationId xmlns:a16="http://schemas.microsoft.com/office/drawing/2014/main" id="{98C579AD-FAF5-4B28-9B52-5457F1E9006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24350" y="5249556"/>
            <a:ext cx="970156" cy="965726"/>
          </a:xfrm>
          <a:prstGeom prst="rect">
            <a:avLst/>
          </a:prstGeom>
        </p:spPr>
      </p:pic>
      <p:pic>
        <p:nvPicPr>
          <p:cNvPr id="17" name="Picture Logo FB" descr="Facebook logo">
            <a:hlinkClick r:id="rId4" tooltip="Software University @ Facebook"/>
            <a:extLst>
              <a:ext uri="{FF2B5EF4-FFF2-40B4-BE49-F238E27FC236}">
                <a16:creationId xmlns:a16="http://schemas.microsoft.com/office/drawing/2014/main" id="{6B2C510E-5EF2-49F6-B926-2BD74CD3C7F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507451" y="3689937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Logo SoftUni Right" descr="Software University logo">
            <a:hlinkClick r:id="rId6"/>
            <a:extLst>
              <a:ext uri="{FF2B5EF4-FFF2-40B4-BE49-F238E27FC236}">
                <a16:creationId xmlns:a16="http://schemas.microsoft.com/office/drawing/2014/main" id="{F4604840-E810-44B7-9FF1-3B28CD68B758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3401" y="1674000"/>
            <a:ext cx="1192055" cy="1473880"/>
          </a:xfrm>
          <a:prstGeom prst="rect">
            <a:avLst/>
          </a:prstGeom>
        </p:spPr>
      </p:pic>
      <p:pic>
        <p:nvPicPr>
          <p:cNvPr id="16" name="Picture SoftUni Mascot" descr="SoftUni mascot">
            <a:hlinkClick r:id="rId8"/>
            <a:extLst>
              <a:ext uri="{FF2B5EF4-FFF2-40B4-BE49-F238E27FC236}">
                <a16:creationId xmlns:a16="http://schemas.microsoft.com/office/drawing/2014/main" id="{07C965FA-A87E-4824-AFA8-C67AF548A76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81957" y="2584289"/>
            <a:ext cx="2732955" cy="3630993"/>
          </a:xfrm>
          <a:prstGeom prst="rect">
            <a:avLst/>
          </a:prstGeom>
        </p:spPr>
      </p:pic>
      <p:sp>
        <p:nvSpPr>
          <p:cNvPr id="12" name="Slide Body Text">
            <a:extLst>
              <a:ext uri="{FF2B5EF4-FFF2-40B4-BE49-F238E27FC236}">
                <a16:creationId xmlns:a16="http://schemas.microsoft.com/office/drawing/2014/main" id="{0C1F9416-8B6E-46DE-973C-777785E27A26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52410" y="1186307"/>
            <a:ext cx="8688590" cy="5496127"/>
          </a:xfrm>
        </p:spPr>
        <p:txBody>
          <a:bodyPr wrap="square">
            <a:noAutofit/>
          </a:bodyPr>
          <a:lstStyle>
            <a:lvl1pPr latinLnBrk="0">
              <a:buClr>
                <a:schemeClr val="tx1"/>
              </a:buClr>
              <a:defRPr sz="2798"/>
            </a:lvl1pPr>
            <a:lvl2pPr marL="989981" marR="0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 sz="2800"/>
            </a:lvl2pPr>
            <a:lvl3pPr>
              <a:buClr>
                <a:schemeClr val="tx1"/>
              </a:buClr>
              <a:defRPr/>
            </a:lvl3pPr>
          </a:lstStyle>
          <a:p>
            <a:r>
              <a:rPr lang="en-US" sz="3000" noProof="0" dirty="0"/>
              <a:t>Software University – High-Quality Education, Profession and Job for Software Developers</a:t>
            </a:r>
          </a:p>
          <a:p>
            <a:pPr lvl="1"/>
            <a:r>
              <a:rPr lang="en-US" noProof="1">
                <a:hlinkClick r:id="rId8"/>
              </a:rPr>
              <a:t>softuni.bg</a:t>
            </a:r>
            <a:r>
              <a:rPr lang="en-US" noProof="1"/>
              <a:t> </a:t>
            </a:r>
          </a:p>
          <a:p>
            <a:r>
              <a:rPr lang="en-US" sz="3000" noProof="0" dirty="0"/>
              <a:t>Software University Foundation</a:t>
            </a:r>
          </a:p>
          <a:p>
            <a:pPr lvl="1"/>
            <a:r>
              <a:rPr lang="en-US" noProof="1">
                <a:hlinkClick r:id="rId10"/>
              </a:rPr>
              <a:t>softuni.foundation</a:t>
            </a:r>
            <a:endParaRPr lang="en-US" noProof="1"/>
          </a:p>
          <a:p>
            <a:r>
              <a:rPr lang="en-US" sz="3000" noProof="0" dirty="0"/>
              <a:t>Software University @ Facebook</a:t>
            </a:r>
          </a:p>
          <a:p>
            <a:pPr lvl="1"/>
            <a:r>
              <a:rPr lang="en-US" noProof="1">
                <a:hlinkClick r:id="rId4"/>
              </a:rPr>
              <a:t>facebook.com/SoftwareUniversity</a:t>
            </a:r>
            <a:endParaRPr lang="en-US" noProof="1"/>
          </a:p>
          <a:p>
            <a:r>
              <a:rPr lang="en-US" sz="3000" noProof="0" dirty="0"/>
              <a:t>Software University Forums</a:t>
            </a:r>
          </a:p>
          <a:p>
            <a:pPr lvl="1"/>
            <a:r>
              <a:rPr lang="en-US" noProof="1">
                <a:hlinkClick r:id="rId2"/>
              </a:rPr>
              <a:t>forum.softuni.bg</a:t>
            </a:r>
            <a:endParaRPr lang="en-US" noProof="1"/>
          </a:p>
        </p:txBody>
      </p:sp>
      <p:sp>
        <p:nvSpPr>
          <p:cNvPr id="10" name="Rectangle Top">
            <a:extLst>
              <a:ext uri="{FF2B5EF4-FFF2-40B4-BE49-F238E27FC236}">
                <a16:creationId xmlns:a16="http://schemas.microsoft.com/office/drawing/2014/main" id="{86646B95-5E3B-4DE8-9118-031C2C296D8C}"/>
              </a:ext>
            </a:extLst>
          </p:cNvPr>
          <p:cNvSpPr/>
          <p:nvPr userDrawn="1"/>
        </p:nvSpPr>
        <p:spPr>
          <a:xfrm>
            <a:off x="0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1" name="Logo Software University" descr="Software University logo">
            <a:extLst>
              <a:ext uri="{FF2B5EF4-FFF2-40B4-BE49-F238E27FC236}">
                <a16:creationId xmlns:a16="http://schemas.microsoft.com/office/drawing/2014/main" id="{58AB1944-B146-4E89-B2D9-426EB610F319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8" name="Slide Title">
            <a:extLst>
              <a:ext uri="{FF2B5EF4-FFF2-40B4-BE49-F238E27FC236}">
                <a16:creationId xmlns:a16="http://schemas.microsoft.com/office/drawing/2014/main" id="{AE87ED9C-76E1-4D85-9B06-3AF44AABB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286" y="108873"/>
            <a:ext cx="9742626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Trainings @ Software University (SoftUni)</a:t>
            </a:r>
          </a:p>
        </p:txBody>
      </p:sp>
    </p:spTree>
    <p:extLst>
      <p:ext uri="{BB962C8B-B14F-4D97-AF65-F5344CB8AC3E}">
        <p14:creationId xmlns:p14="http://schemas.microsoft.com/office/powerpoint/2010/main" val="2196466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5B5A345C-2CD0-4932-A998-37B2D20BF0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6629" y="2351427"/>
            <a:ext cx="5439372" cy="232599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951E7DA9-C5F0-43D9-B013-3BDF9EEF029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350812" y="2374047"/>
            <a:ext cx="3171055" cy="3431879"/>
          </a:xfrm>
          <a:prstGeom prst="rect">
            <a:avLst/>
          </a:prstGeom>
        </p:spPr>
      </p:pic>
      <p:sp>
        <p:nvSpPr>
          <p:cNvPr id="43" name="Subtitle 5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6859" y="1303142"/>
            <a:ext cx="10965303" cy="882654"/>
          </a:xfrm>
        </p:spPr>
        <p:txBody>
          <a:bodyPr>
            <a:normAutofit/>
          </a:bodyPr>
          <a:lstStyle>
            <a:lvl1pPr marL="0" indent="0" algn="ctr">
              <a:buNone/>
              <a:defRPr sz="3598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Presentation Subtitle</a:t>
            </a:r>
            <a:endParaRPr lang="bg-BG" dirty="0"/>
          </a:p>
          <a:p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FAEB7CD-FF73-4344-9FE5-589B30F5AAF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2813" y="6057655"/>
            <a:ext cx="2106010" cy="5252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DFEC2C-38C6-405B-AD0A-06879C50EFE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6630" y="6035664"/>
            <a:ext cx="629579" cy="52650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7483B54-1DD1-4FC4-9FA0-4872F8C409C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3142" y="6035664"/>
            <a:ext cx="1187082" cy="5265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6859" y="254857"/>
            <a:ext cx="10965303" cy="882654"/>
          </a:xfrm>
        </p:spPr>
        <p:txBody>
          <a:bodyPr/>
          <a:lstStyle>
            <a:lvl1pPr algn="ctr">
              <a:defRPr sz="4798"/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27" name="Picture 4" title="CC-BY-NC-SA License">
            <a:hlinkClick r:id="rId7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7CB336FF-A768-4CE1-B1CE-FC103B348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51416" y="6080062"/>
            <a:ext cx="1437271" cy="502868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8643853" y="5916124"/>
            <a:ext cx="2951518" cy="382788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9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8643853" y="6340279"/>
            <a:ext cx="2951518" cy="351754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7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  <p:sp>
        <p:nvSpPr>
          <p:cNvPr id="36" name="Text Placeholder 13">
            <a:extLst>
              <a:ext uri="{FF2B5EF4-FFF2-40B4-BE49-F238E27FC236}">
                <a16:creationId xmlns:a16="http://schemas.microsoft.com/office/drawing/2014/main" id="{3B21F47B-DE1F-442D-A2B7-6866F87867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671147" y="4876800"/>
            <a:ext cx="2951518" cy="50679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7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40" name="Text Placeholder 13">
            <a:extLst>
              <a:ext uri="{FF2B5EF4-FFF2-40B4-BE49-F238E27FC236}">
                <a16:creationId xmlns:a16="http://schemas.microsoft.com/office/drawing/2014/main" id="{CD940256-851E-46C8-8BFB-A5ECA6C7DA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671147" y="5368740"/>
            <a:ext cx="2951518" cy="44479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/>
        </p:nvSpPr>
        <p:spPr>
          <a:xfrm>
            <a:off x="-1589" y="6702676"/>
            <a:ext cx="12195176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4E5CD64-8E62-478C-BD07-29B0AE8E261B}"/>
              </a:ext>
            </a:extLst>
          </p:cNvPr>
          <p:cNvSpPr/>
          <p:nvPr userDrawn="1"/>
        </p:nvSpPr>
        <p:spPr>
          <a:xfrm>
            <a:off x="-1588" y="6702676"/>
            <a:ext cx="12192000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67058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of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1E40596-5F7F-41C3-9807-7FA635B424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5951C9B-3DEE-4E28-8D4C-55505E0CB6AB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9" name="Picture 8" descr="A drawing of a cartoon character&#10;&#10;Description generated with high confidence">
            <a:extLst>
              <a:ext uri="{FF2B5EF4-FFF2-40B4-BE49-F238E27FC236}">
                <a16:creationId xmlns:a16="http://schemas.microsoft.com/office/drawing/2014/main" id="{DC4365F6-D2C1-47B4-8477-38FD2C7711A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910369" y="1409638"/>
            <a:ext cx="3572162" cy="4385137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48CCE616-2FC8-4941-8612-3EC8CFD842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Table of Content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8182463" cy="4795935"/>
          </a:xfrm>
        </p:spPr>
        <p:txBody>
          <a:bodyPr/>
          <a:lstStyle>
            <a:lvl1pPr marL="514042" indent="-514042">
              <a:buFont typeface="+mj-lt"/>
              <a:buAutoNum type="arabicPeriod"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F7D6D63-C0D2-4213-B1FA-96890BDE6C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0AA6AF62-9F6D-4B1C-831C-72AACA29F78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2/24/2022</a:t>
            </a:fld>
            <a:endParaRPr lang="en-US" dirty="0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D92A8ED8-1E91-4F87-9AAB-0B939CA64F6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37E4C518-B0B3-4716-AB97-AC8ECA4F7C8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6857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55D431A-1BDA-40DB-B7D8-23653331B7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Title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15109" y="5490438"/>
            <a:ext cx="10961783" cy="49981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998" b="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Subtitle</a:t>
            </a:r>
          </a:p>
        </p:txBody>
      </p:sp>
      <p:sp>
        <p:nvSpPr>
          <p:cNvPr id="4" name="Oval 3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98379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B0FF4B1E-24EA-407C-BFA6-24CCB6D440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-3472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205" y="1792355"/>
            <a:ext cx="1830305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E:\002-KIMS BUSINESS\007-02-Fullslidesppt-Contents\20161228\02-edu\bulb-item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5205" y="1792355"/>
            <a:ext cx="915152" cy="4062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5510" y="1121144"/>
            <a:ext cx="9929724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4ED30444-7448-455E-ACFD-2D8F93C939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399495" cy="88265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0505D47-5EAF-4709-A366-B1437B044AC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5599" y="274595"/>
            <a:ext cx="2144846" cy="534964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F9A2DC4-5280-4E93-B6D2-9709FE6D062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2/24/2022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FA4C1EE0-8040-49CB-9319-CF991DE7B32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643825A-6B67-4224-B077-B526FC2A4C7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24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3DA6B0AA-1988-451B-88D4-0F72629557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-3472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027" y="3314704"/>
            <a:ext cx="1260665" cy="2797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1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399495" cy="88265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59073" y="1121144"/>
            <a:ext cx="10036163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F2A4EF-FDC7-4D65-91A0-D3473057251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2/24/2022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D0B15D-022F-4B93-A0E6-6FC062C18AF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845B5C-C9D2-4885-BBE1-AE0D4F570CB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1E6AED5-8603-4881-90EA-963A2A5A2C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5599" y="274595"/>
            <a:ext cx="2144846" cy="534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457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9AD94B5-9922-4E42-89CE-3C445EFB15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/>
        </p:nvSpPr>
        <p:spPr>
          <a:xfrm>
            <a:off x="-1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20106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3E2769-FF5C-435B-BEDD-ABA3B8F1B97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2/24/2022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B6AD27-58D7-46FA-99F8-E5BB835ADA6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9DA7C9-2FCE-40EB-BF32-C6983222020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991B60F-461F-45D1-A35C-8AC3D83E7AD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373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78802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615109" y="5585916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3529216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79D60504-DA9E-4357-9A0A-15E333FC27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7B03959-5ED4-4593-8CEF-2AE1A73775F5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" y="6184673"/>
            <a:ext cx="12192000" cy="67333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4" name="Oval 3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8A09987-8827-47B7-85D3-6D69487FC7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028D2F0-1E67-414B-A93D-D3F8F131A1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551" y="5206773"/>
            <a:ext cx="958900" cy="1184869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5931"/>
            <a:ext cx="5426148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75450" y="1195931"/>
            <a:ext cx="5426147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58E34E-73A2-41B4-8C58-4DDB1D4D97D8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88816" y="6390560"/>
            <a:ext cx="808713" cy="308845"/>
          </a:xfrm>
        </p:spPr>
        <p:txBody>
          <a:bodyPr/>
          <a:lstStyle/>
          <a:p>
            <a:fld id="{055373AC-9AA7-423B-BA00-BA1C74164DBD}" type="datetime1">
              <a:rPr lang="en-US" smtClean="0"/>
              <a:pPr/>
              <a:t>2/24/2022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7141AFF-42FF-4AAA-A3FA-149DDA66FCC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B2616D-7BC8-4F96-B3A7-B299A353B42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3AACB49-5E4F-4436-9D82-E83B52A7FCB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710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C19C6415-13AB-4677-935E-D11508C4AD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B4EBD86-A13A-41DF-A04E-EA4A858E8860}"/>
              </a:ext>
            </a:extLst>
          </p:cNvPr>
          <p:cNvSpPr/>
          <p:nvPr/>
        </p:nvSpPr>
        <p:spPr>
          <a:xfrm>
            <a:off x="-3176" y="-17929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04F318BE-2BAD-4677-871C-D78A4BF0CB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501" y="1196126"/>
            <a:ext cx="11811097" cy="518562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609219" indent="0">
              <a:buNone/>
              <a:defRPr/>
            </a:lvl2pPr>
          </a:lstStyle>
          <a:p>
            <a:pPr lvl="0"/>
            <a:r>
              <a:rPr lang="en-GB" dirty="0"/>
              <a:t>Sample source code: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278A82F-5546-4977-9F75-2A933B4159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5283" y="1830475"/>
            <a:ext cx="10961435" cy="1633497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398" b="1" noProof="1" smtClean="0">
                <a:solidFill>
                  <a:schemeClr val="tx1">
                    <a:lumMod val="75000"/>
                  </a:schemeClr>
                </a:solidFill>
                <a:effectLst/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BA3E62-7E9B-447C-9045-B989874D05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57BD22-7B02-4D39-928A-4BAD0D84EC13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2/24/2022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DED1B3-84A5-43D8-8770-B2C1E963B68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13FF9B-335F-4699-94F7-E43CA829037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EB003D1-D2F8-474E-9E8E-075BE60E927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522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3609A8D-9063-4A88-A094-81A65D7DF4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880F1A8-532C-4443-BDB9-44438A972E15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Rectangle 1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2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95936" y="1353867"/>
            <a:ext cx="7199299" cy="502788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FF342A0-26CC-4ADA-AB90-FC4810F88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A66184F8-77F5-4000-AA69-383B07AEEF0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2/24/2022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CAD63B7-3B55-42B3-B63C-7488630C399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97A1733E-05EA-4892-9222-96356ACBDF8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FE050E4-DC54-4CF4-A8D3-DC8B8DA04E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2B94D3F-5DC8-4398-914C-4833ABE4CC19}"/>
              </a:ext>
            </a:extLst>
          </p:cNvPr>
          <p:cNvSpPr/>
          <p:nvPr userDrawn="1"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9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97216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B21D9C95-5FF6-4F7E-AC00-ED6F3DD385F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DEAD13D1-8921-41EB-9EDF-DA3F5121F4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CFDBB16-985C-4CC7-B6DB-B81B36037922}"/>
              </a:ext>
            </a:extLst>
          </p:cNvPr>
          <p:cNvSpPr/>
          <p:nvPr/>
        </p:nvSpPr>
        <p:spPr>
          <a:xfrm>
            <a:off x="-1051301" y="703244"/>
            <a:ext cx="8406073" cy="1033303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marR="0" lvl="0" indent="0" algn="ctr" defTabSz="913852" rtl="0" eaLnBrk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E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kumimoji="0" lang="en-US" sz="8797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Questions?</a:t>
            </a:r>
            <a:endParaRPr kumimoji="0" lang="en-US" sz="8797" b="1" i="0" u="none" strike="noStrike" kern="1200" cap="none" spc="150" normalizeH="0" baseline="0" noProof="0" dirty="0">
              <a:ln w="11430"/>
              <a:solidFill>
                <a:srgbClr val="234465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47CFF3C-C4FA-493D-8505-DF469F4D36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87" y="2222932"/>
            <a:ext cx="3575905" cy="414868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320846EB-6FC8-4F9D-97D0-A1A8E9CEE0D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6452" y="314259"/>
            <a:ext cx="2126081" cy="530284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9983C1-41F3-4B45-9E6B-F2615F743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2/24/2022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2622C9-3C7D-445D-83B2-28583716E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04DAB2-278F-4812-9F5E-FB63D8068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0675455-B7FA-4569-A5FD-A3B0F20B2A2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857" y="1702473"/>
            <a:ext cx="1198901" cy="119890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27D15FD-4C66-4B85-98E6-7826AA8F61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116" y="3776293"/>
            <a:ext cx="1166400" cy="140222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A755AAE-BA08-481C-9224-0061170EE4B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000" y="3776293"/>
            <a:ext cx="1166400" cy="138925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A83D66F-855B-463B-920B-BF239B01A20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000" y="3775663"/>
            <a:ext cx="1166400" cy="156713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643F71A-2013-433A-8322-FBAAED3162D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8000" y="3769759"/>
            <a:ext cx="1166400" cy="135075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0812936-74B6-4265-8C08-AEDC8C79870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8000" y="3776293"/>
            <a:ext cx="1166400" cy="143370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74C190C-5856-41B9-8819-AE8DE0E10980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303" y="3776295"/>
            <a:ext cx="1164654" cy="1440000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F62FB7C-BD6E-4383-98C1-2CF30F34CAFD}"/>
              </a:ext>
            </a:extLst>
          </p:cNvPr>
          <p:cNvCxnSpPr>
            <a:cxnSpLocks/>
          </p:cNvCxnSpPr>
          <p:nvPr/>
        </p:nvCxnSpPr>
        <p:spPr>
          <a:xfrm>
            <a:off x="3969414" y="3335565"/>
            <a:ext cx="7161786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4E5982E-3110-47E1-A5BB-91B7BECC3093}"/>
              </a:ext>
            </a:extLst>
          </p:cNvPr>
          <p:cNvCxnSpPr/>
          <p:nvPr/>
        </p:nvCxnSpPr>
        <p:spPr>
          <a:xfrm>
            <a:off x="3969414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2BFE2F3-0845-4E5B-9375-E9D4027DD675}"/>
              </a:ext>
            </a:extLst>
          </p:cNvPr>
          <p:cNvCxnSpPr/>
          <p:nvPr/>
        </p:nvCxnSpPr>
        <p:spPr>
          <a:xfrm>
            <a:off x="53640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3DDBF37-0764-47AA-94E3-9A44F3ED8FB5}"/>
              </a:ext>
            </a:extLst>
          </p:cNvPr>
          <p:cNvCxnSpPr/>
          <p:nvPr/>
        </p:nvCxnSpPr>
        <p:spPr>
          <a:xfrm>
            <a:off x="681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99ABE09-E33C-46B7-A80D-7BF4A6956211}"/>
              </a:ext>
            </a:extLst>
          </p:cNvPr>
          <p:cNvCxnSpPr/>
          <p:nvPr/>
        </p:nvCxnSpPr>
        <p:spPr>
          <a:xfrm>
            <a:off x="825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E91D320-3732-40B8-864D-142D0A277ED1}"/>
              </a:ext>
            </a:extLst>
          </p:cNvPr>
          <p:cNvCxnSpPr>
            <a:cxnSpLocks/>
          </p:cNvCxnSpPr>
          <p:nvPr/>
        </p:nvCxnSpPr>
        <p:spPr>
          <a:xfrm>
            <a:off x="969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C63D1E8-4A92-4691-8A24-A2FC7E8008E5}"/>
              </a:ext>
            </a:extLst>
          </p:cNvPr>
          <p:cNvCxnSpPr>
            <a:cxnSpLocks/>
          </p:cNvCxnSpPr>
          <p:nvPr/>
        </p:nvCxnSpPr>
        <p:spPr>
          <a:xfrm>
            <a:off x="111312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84A0FE1-723D-4682-8682-77BAD950EE15}"/>
              </a:ext>
            </a:extLst>
          </p:cNvPr>
          <p:cNvCxnSpPr/>
          <p:nvPr/>
        </p:nvCxnSpPr>
        <p:spPr>
          <a:xfrm>
            <a:off x="7550307" y="309299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/>
        </p:nvSpPr>
        <p:spPr>
          <a:xfrm>
            <a:off x="-1589" y="6371331"/>
            <a:ext cx="12195176" cy="5045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8AF69835-F228-45D6-B39E-583EEBF1FE2D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856" y="1702471"/>
            <a:ext cx="1198901" cy="1198901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0577C4C0-8539-4520-A497-BBFB45821D2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116" y="3776291"/>
            <a:ext cx="1166400" cy="1402229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16073A22-1B90-4D35-943B-5D9816FEB8FE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000" y="3776291"/>
            <a:ext cx="1166400" cy="1389257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F7C8CFEA-27DA-4058-A611-3AE53851908C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000" y="3775661"/>
            <a:ext cx="1166400" cy="1567139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CE9346DD-5152-48D0-8B06-7F8CE9803DAB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8000" y="3769759"/>
            <a:ext cx="1166400" cy="1350756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F6B4B602-D2C7-47C8-9470-2C5795ED8C22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8000" y="3776291"/>
            <a:ext cx="1166400" cy="1433701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103B7E6D-AFDD-45E1-8121-F42E465AB0E8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303" y="3776295"/>
            <a:ext cx="1164654" cy="1440000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FA3191E-14EF-4DC3-AD93-CA289B12B4C9}"/>
              </a:ext>
            </a:extLst>
          </p:cNvPr>
          <p:cNvCxnSpPr>
            <a:cxnSpLocks/>
          </p:cNvCxnSpPr>
          <p:nvPr userDrawn="1"/>
        </p:nvCxnSpPr>
        <p:spPr>
          <a:xfrm>
            <a:off x="3969414" y="3335565"/>
            <a:ext cx="7161786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B530A8A-ABDE-4B7F-B28B-A9B499B32225}"/>
              </a:ext>
            </a:extLst>
          </p:cNvPr>
          <p:cNvCxnSpPr/>
          <p:nvPr userDrawn="1"/>
        </p:nvCxnSpPr>
        <p:spPr>
          <a:xfrm>
            <a:off x="3969414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5ADF575-91AD-4F69-BA66-356B62AEB683}"/>
              </a:ext>
            </a:extLst>
          </p:cNvPr>
          <p:cNvCxnSpPr/>
          <p:nvPr userDrawn="1"/>
        </p:nvCxnSpPr>
        <p:spPr>
          <a:xfrm>
            <a:off x="53640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D60C0104-2410-4352-A800-FD0292CC11A7}"/>
              </a:ext>
            </a:extLst>
          </p:cNvPr>
          <p:cNvCxnSpPr/>
          <p:nvPr userDrawn="1"/>
        </p:nvCxnSpPr>
        <p:spPr>
          <a:xfrm>
            <a:off x="681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0FB7F08-6662-4D0C-AFAB-CFFDE9B1CA0A}"/>
              </a:ext>
            </a:extLst>
          </p:cNvPr>
          <p:cNvCxnSpPr/>
          <p:nvPr userDrawn="1"/>
        </p:nvCxnSpPr>
        <p:spPr>
          <a:xfrm>
            <a:off x="825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79635D4-E3FF-4174-A648-032E9615851B}"/>
              </a:ext>
            </a:extLst>
          </p:cNvPr>
          <p:cNvCxnSpPr>
            <a:cxnSpLocks/>
          </p:cNvCxnSpPr>
          <p:nvPr userDrawn="1"/>
        </p:nvCxnSpPr>
        <p:spPr>
          <a:xfrm>
            <a:off x="969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601A2EF-9181-444B-8898-83A36D09B869}"/>
              </a:ext>
            </a:extLst>
          </p:cNvPr>
          <p:cNvCxnSpPr>
            <a:cxnSpLocks/>
          </p:cNvCxnSpPr>
          <p:nvPr userDrawn="1"/>
        </p:nvCxnSpPr>
        <p:spPr>
          <a:xfrm>
            <a:off x="111312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07F38C1-A87B-4D59-BE69-6A23413F5870}"/>
              </a:ext>
            </a:extLst>
          </p:cNvPr>
          <p:cNvCxnSpPr/>
          <p:nvPr userDrawn="1"/>
        </p:nvCxnSpPr>
        <p:spPr>
          <a:xfrm>
            <a:off x="7550307" y="309299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27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00C2D88-4D3E-4C4B-AFD7-B7EA2768B8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A51FC5-6AB6-4A04-9304-C6C88E9B2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2/24/2022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D83D18-FDC7-4C48-A949-71D2969C5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FAD92E-A653-4789-B55D-8A2181002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7C54483B-C622-499B-BAE8-467BFD3E108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9864" y="3048000"/>
            <a:ext cx="4143348" cy="3323785"/>
          </a:xfrm>
          <a:prstGeom prst="roundRect">
            <a:avLst>
              <a:gd name="adj" fmla="val 3461"/>
            </a:avLst>
          </a:prstGeom>
        </p:spPr>
      </p:pic>
      <p:pic>
        <p:nvPicPr>
          <p:cNvPr id="8" name="Picture 7">
            <a:hlinkClick r:id="rId5"/>
            <a:extLst>
              <a:ext uri="{FF2B5EF4-FFF2-40B4-BE49-F238E27FC236}">
                <a16:creationId xmlns:a16="http://schemas.microsoft.com/office/drawing/2014/main" id="{7AF9BEA8-CB87-4D39-873A-4E7E04D46685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8012" y="1269705"/>
            <a:ext cx="3507028" cy="1450390"/>
          </a:xfrm>
          <a:prstGeom prst="roundRect">
            <a:avLst>
              <a:gd name="adj" fmla="val 3586"/>
            </a:avLst>
          </a:prstGeom>
        </p:spPr>
      </p:pic>
      <p:pic>
        <p:nvPicPr>
          <p:cNvPr id="9" name="Picture 8">
            <a:hlinkClick r:id="rId7"/>
            <a:extLst>
              <a:ext uri="{FF2B5EF4-FFF2-40B4-BE49-F238E27FC236}">
                <a16:creationId xmlns:a16="http://schemas.microsoft.com/office/drawing/2014/main" id="{7DFD3364-5D9B-4B91-B09C-8540E820560A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13" y="4961886"/>
            <a:ext cx="6687589" cy="1466012"/>
          </a:xfrm>
          <a:prstGeom prst="roundRect">
            <a:avLst>
              <a:gd name="adj" fmla="val 5492"/>
            </a:avLst>
          </a:prstGeom>
        </p:spPr>
      </p:pic>
      <p:pic>
        <p:nvPicPr>
          <p:cNvPr id="10" name="Picture 9">
            <a:hlinkClick r:id="rId9"/>
            <a:extLst>
              <a:ext uri="{FF2B5EF4-FFF2-40B4-BE49-F238E27FC236}">
                <a16:creationId xmlns:a16="http://schemas.microsoft.com/office/drawing/2014/main" id="{F0386401-29A7-4448-AB68-1289BA211F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52673" y="1253341"/>
            <a:ext cx="3537236" cy="1600277"/>
          </a:xfrm>
          <a:prstGeom prst="roundRect">
            <a:avLst>
              <a:gd name="adj" fmla="val 4755"/>
            </a:avLst>
          </a:prstGeom>
        </p:spPr>
      </p:pic>
      <p:pic>
        <p:nvPicPr>
          <p:cNvPr id="11" name="Picture 10">
            <a:hlinkClick r:id="rId11"/>
            <a:extLst>
              <a:ext uri="{FF2B5EF4-FFF2-40B4-BE49-F238E27FC236}">
                <a16:creationId xmlns:a16="http://schemas.microsoft.com/office/drawing/2014/main" id="{CDC9F208-E4B0-4626-BBAD-F54DFF0CF9B5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785" y="1297093"/>
            <a:ext cx="4111472" cy="1740439"/>
          </a:xfrm>
          <a:prstGeom prst="roundRect">
            <a:avLst>
              <a:gd name="adj" fmla="val 6970"/>
            </a:avLst>
          </a:prstGeom>
        </p:spPr>
      </p:pic>
      <p:pic>
        <p:nvPicPr>
          <p:cNvPr id="12" name="Picture 11">
            <a:hlinkClick r:id="rId13"/>
            <a:extLst>
              <a:ext uri="{FF2B5EF4-FFF2-40B4-BE49-F238E27FC236}">
                <a16:creationId xmlns:a16="http://schemas.microsoft.com/office/drawing/2014/main" id="{1DE8CA65-1470-4A40-9B49-AFF7E19C21A0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12" y="3323273"/>
            <a:ext cx="6678008" cy="1231632"/>
          </a:xfrm>
          <a:prstGeom prst="roundRect">
            <a:avLst>
              <a:gd name="adj" fmla="val 6594"/>
            </a:avLst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6991FD8-5C91-4C3D-9F00-7203C811B463}"/>
              </a:ext>
            </a:extLst>
          </p:cNvPr>
          <p:cNvSpPr/>
          <p:nvPr userDrawn="1"/>
        </p:nvSpPr>
        <p:spPr>
          <a:xfrm>
            <a:off x="0" y="-7074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9E3AAC-161E-41EF-A701-E46A497FC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816" y="11072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 err="1"/>
              <a:t>Softuni</a:t>
            </a:r>
            <a:r>
              <a:rPr lang="en-US" dirty="0"/>
              <a:t> Diamond Partners</a:t>
            </a:r>
            <a:endParaRPr lang="bg-BG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F691F48-DCAC-4489-AA09-7346B7E67855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395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00C2D88-4D3E-4C4B-AFD7-B7EA2768B8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6991FD8-5C91-4C3D-9F00-7203C811B463}"/>
              </a:ext>
            </a:extLst>
          </p:cNvPr>
          <p:cNvSpPr/>
          <p:nvPr userDrawn="1"/>
        </p:nvSpPr>
        <p:spPr>
          <a:xfrm>
            <a:off x="0" y="-7074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9E3AAC-161E-41EF-A701-E46A497FC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816" y="11072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 err="1"/>
              <a:t>Softuni</a:t>
            </a:r>
            <a:r>
              <a:rPr lang="en-US" dirty="0"/>
              <a:t> Diamond Partners</a:t>
            </a:r>
            <a:endParaRPr lang="bg-BG" dirty="0"/>
          </a:p>
        </p:txBody>
      </p:sp>
      <p:pic>
        <p:nvPicPr>
          <p:cNvPr id="15" name="Picture 14">
            <a:hlinkClick r:id="rId3"/>
            <a:extLst>
              <a:ext uri="{FF2B5EF4-FFF2-40B4-BE49-F238E27FC236}">
                <a16:creationId xmlns:a16="http://schemas.microsoft.com/office/drawing/2014/main" id="{61839306-7842-46B9-A463-C24420A37C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65696" y="1200162"/>
            <a:ext cx="6096599" cy="1314435"/>
          </a:xfrm>
          <a:prstGeom prst="roundRect">
            <a:avLst>
              <a:gd name="adj" fmla="val 3250"/>
            </a:avLst>
          </a:prstGeom>
          <a:ln>
            <a:noFill/>
          </a:ln>
          <a:effectLst>
            <a:softEdge rad="0"/>
          </a:effectLst>
        </p:spPr>
      </p:pic>
      <p:pic>
        <p:nvPicPr>
          <p:cNvPr id="16" name="Picture 2" descr="Ð ÐµÐ·ÑÐ»ÑÐ°Ñ Ñ Ð¸Ð·Ð¾Ð±ÑÐ°Ð¶ÐµÐ½Ð¸Ðµ Ð·Ð° indeavr">
            <a:hlinkClick r:id="rId5"/>
            <a:extLst>
              <a:ext uri="{FF2B5EF4-FFF2-40B4-BE49-F238E27FC236}">
                <a16:creationId xmlns:a16="http://schemas.microsoft.com/office/drawing/2014/main" id="{F5EB795D-0B62-4CCB-983D-13BD9B3CD0A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464" y="1399789"/>
            <a:ext cx="5354264" cy="1209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 descr="Ð ÐµÐ·ÑÐ»ÑÐ°Ñ Ñ Ð¸Ð·Ð¾Ð±ÑÐ°Ð¶ÐµÐ½Ð¸Ðµ Ð·Ð° software group">
            <a:hlinkClick r:id="rId7"/>
            <a:extLst>
              <a:ext uri="{FF2B5EF4-FFF2-40B4-BE49-F238E27FC236}">
                <a16:creationId xmlns:a16="http://schemas.microsoft.com/office/drawing/2014/main" id="{91C19F79-E05B-4929-A929-287F44EB3C9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464" y="2317265"/>
            <a:ext cx="6667500" cy="3038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4" descr="Ð¡Ð²ÑÑÐ·Ð°Ð½Ð¾ Ð¸Ð·Ð¾Ð±ÑÐ°Ð¶ÐµÐ½Ð¸Ðµ">
            <a:hlinkClick r:id="rId9"/>
            <a:extLst>
              <a:ext uri="{FF2B5EF4-FFF2-40B4-BE49-F238E27FC236}">
                <a16:creationId xmlns:a16="http://schemas.microsoft.com/office/drawing/2014/main" id="{B38FBC35-D604-40D3-8560-90C506EBA72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21" t="-168" r="15238" b="19014"/>
          <a:stretch/>
        </p:blipFill>
        <p:spPr bwMode="auto">
          <a:xfrm>
            <a:off x="7761500" y="2602277"/>
            <a:ext cx="3155182" cy="1654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6" descr="Ð ÐµÐ·ÑÐ»ÑÐ°Ñ Ñ Ð¸Ð·Ð¾Ð±ÑÐ°Ð¶ÐµÐ½Ð¸Ðµ Ð·Ð° netpeak">
            <a:hlinkClick r:id="rId11"/>
            <a:extLst>
              <a:ext uri="{FF2B5EF4-FFF2-40B4-BE49-F238E27FC236}">
                <a16:creationId xmlns:a16="http://schemas.microsoft.com/office/drawing/2014/main" id="{71103A5B-EAFD-46BF-93EB-10FFF58B753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756" y="5230897"/>
            <a:ext cx="7167612" cy="996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2" descr="Ð ÐµÐ·ÑÐ»ÑÐ°Ñ Ñ Ð¸Ð·Ð¾Ð±ÑÐ°Ð¶ÐµÐ½Ð¸Ðµ Ð·Ð° superhosting png">
            <a:hlinkClick r:id="rId13"/>
            <a:extLst>
              <a:ext uri="{FF2B5EF4-FFF2-40B4-BE49-F238E27FC236}">
                <a16:creationId xmlns:a16="http://schemas.microsoft.com/office/drawing/2014/main" id="{EDA50EFF-7A2E-4BB9-A7A8-5BBF9EE3DB6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7524" y="4510111"/>
            <a:ext cx="3352800" cy="1777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1C8BF23-28B4-4942-902F-58C0B92A760B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029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1DA41A3-0295-46DF-A320-41070D15EA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0C1F9416-8B6E-46DE-973C-777785E27A26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52410" y="1186307"/>
            <a:ext cx="9504009" cy="5496127"/>
          </a:xfrm>
        </p:spPr>
        <p:txBody>
          <a:bodyPr wrap="square">
            <a:noAutofit/>
          </a:bodyPr>
          <a:lstStyle>
            <a:lvl1pPr>
              <a:buClr>
                <a:schemeClr val="tx1"/>
              </a:buClr>
              <a:defRPr sz="2798"/>
            </a:lvl1pPr>
            <a:lvl2pPr marL="989981" marR="0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lvl2pPr>
            <a:lvl3pPr>
              <a:buClr>
                <a:schemeClr val="tx1"/>
              </a:buClr>
              <a:defRPr/>
            </a:lvl3pPr>
          </a:lstStyle>
          <a:p>
            <a:pPr>
              <a:lnSpc>
                <a:spcPct val="100000"/>
              </a:lnSpc>
            </a:pPr>
            <a:r>
              <a:rPr lang="en-US" sz="3198" dirty="0"/>
              <a:t>Software University – High-Quality Education, </a:t>
            </a:r>
            <a:br>
              <a:rPr lang="en-US" sz="3198" dirty="0"/>
            </a:br>
            <a:r>
              <a:rPr lang="en-US" sz="3198" dirty="0"/>
              <a:t>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898" noProof="1">
                <a:hlinkClick r:id="rId3"/>
              </a:rPr>
              <a:t>softuni.bg</a:t>
            </a:r>
            <a:r>
              <a:rPr lang="en-US" sz="2898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198" dirty="0"/>
              <a:t>Software University Foundation</a:t>
            </a:r>
            <a:endParaRPr lang="bg-BG" sz="3198" dirty="0"/>
          </a:p>
          <a:p>
            <a:pPr lvl="1">
              <a:lnSpc>
                <a:spcPct val="100000"/>
              </a:lnSpc>
            </a:pPr>
            <a:r>
              <a:rPr lang="en-US" sz="2998" noProof="1">
                <a:hlinkClick r:id="rId4"/>
              </a:rPr>
              <a:t>http://softuni.foundation/</a:t>
            </a:r>
            <a:endParaRPr lang="en-US" sz="2998" noProof="1"/>
          </a:p>
          <a:p>
            <a:pPr>
              <a:lnSpc>
                <a:spcPct val="100000"/>
              </a:lnSpc>
            </a:pPr>
            <a:r>
              <a:rPr lang="en-US" sz="3198" dirty="0"/>
              <a:t>Software University @ Facebook</a:t>
            </a:r>
          </a:p>
          <a:p>
            <a:pPr marL="989981" marR="0" lvl="1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pPr>
            <a:r>
              <a:rPr kumimoji="0" lang="en-US" sz="2898" b="0" i="0" u="none" strike="noStrike" kern="1200" cap="none" spc="0" normalizeH="0" baseline="0" noProof="1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5"/>
              </a:rPr>
              <a:t>facebook.com/SoftwareUniversity</a:t>
            </a:r>
            <a:endParaRPr kumimoji="0" lang="en-US" sz="2898" b="0" i="0" u="none" strike="noStrike" kern="1200" cap="none" spc="0" normalizeH="0" baseline="0" noProof="1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en-US" sz="3198" dirty="0"/>
              <a:t>Software University Forums</a:t>
            </a:r>
          </a:p>
          <a:p>
            <a:pPr marL="989981" marR="0" lvl="1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pPr>
            <a:r>
              <a:rPr lang="en-US" sz="2798" dirty="0">
                <a:hlinkClick r:id="rId6"/>
              </a:rPr>
              <a:t>forum.softuni.bg</a:t>
            </a:r>
            <a:endParaRPr lang="en-US" sz="2798" noProof="1"/>
          </a:p>
        </p:txBody>
      </p:sp>
      <p:pic>
        <p:nvPicPr>
          <p:cNvPr id="14" name="Picture 4">
            <a:hlinkClick r:id="rId7" tooltip="Software University @ Facebook"/>
            <a:extLst>
              <a:ext uri="{FF2B5EF4-FFF2-40B4-BE49-F238E27FC236}">
                <a16:creationId xmlns:a16="http://schemas.microsoft.com/office/drawing/2014/main" id="{0101C673-F197-4525-ADDC-FFD181E4E1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261449" y="3608627"/>
            <a:ext cx="1119031" cy="1118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hlinkClick r:id="rId6" tooltip="Software University Discussion Forum"/>
            <a:extLst>
              <a:ext uri="{FF2B5EF4-FFF2-40B4-BE49-F238E27FC236}">
                <a16:creationId xmlns:a16="http://schemas.microsoft.com/office/drawing/2014/main" id="{A584039C-C3B0-4714-A6D0-181CA3D2DD2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7977" y="5017462"/>
            <a:ext cx="1042504" cy="1042233"/>
          </a:xfrm>
          <a:prstGeom prst="rect">
            <a:avLst/>
          </a:prstGeom>
        </p:spPr>
      </p:pic>
      <p:pic>
        <p:nvPicPr>
          <p:cNvPr id="16" name="Picture 15">
            <a:hlinkClick r:id="rId3"/>
            <a:extLst>
              <a:ext uri="{FF2B5EF4-FFF2-40B4-BE49-F238E27FC236}">
                <a16:creationId xmlns:a16="http://schemas.microsoft.com/office/drawing/2014/main" id="{07C965FA-A87E-4824-AFA8-C67AF548A7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6603" y="2384689"/>
            <a:ext cx="3227765" cy="429774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DC5D9AB-27D1-4866-B85E-1728987FAEF5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5829" y="1319423"/>
            <a:ext cx="1670274" cy="206515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6646B95-5E3B-4DE8-9118-031C2C296D8C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AE87ED9C-76E1-4D85-9B06-3AF44AABB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286" y="10887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</p:spTree>
    <p:extLst>
      <p:ext uri="{BB962C8B-B14F-4D97-AF65-F5344CB8AC3E}">
        <p14:creationId xmlns:p14="http://schemas.microsoft.com/office/powerpoint/2010/main" val="2049625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5B5A345C-2CD0-4932-A998-37B2D20BF0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6629" y="2351427"/>
            <a:ext cx="5439372" cy="232599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951E7DA9-C5F0-43D9-B013-3BDF9EEF029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350812" y="2374047"/>
            <a:ext cx="3171055" cy="3431879"/>
          </a:xfrm>
          <a:prstGeom prst="rect">
            <a:avLst/>
          </a:prstGeom>
        </p:spPr>
      </p:pic>
      <p:sp>
        <p:nvSpPr>
          <p:cNvPr id="43" name="Subtitle 5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6859" y="1303142"/>
            <a:ext cx="10965303" cy="882654"/>
          </a:xfrm>
        </p:spPr>
        <p:txBody>
          <a:bodyPr>
            <a:normAutofit/>
          </a:bodyPr>
          <a:lstStyle>
            <a:lvl1pPr marL="0" indent="0" algn="ctr">
              <a:buNone/>
              <a:defRPr sz="3598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Presentation Subtitle</a:t>
            </a:r>
            <a:endParaRPr lang="bg-BG" dirty="0"/>
          </a:p>
          <a:p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FAEB7CD-FF73-4344-9FE5-589B30F5AAF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2813" y="6057655"/>
            <a:ext cx="2106010" cy="5252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DFEC2C-38C6-405B-AD0A-06879C50EFE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6630" y="6035664"/>
            <a:ext cx="629579" cy="52650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7483B54-1DD1-4FC4-9FA0-4872F8C409C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3142" y="6035664"/>
            <a:ext cx="1187082" cy="5265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6859" y="254857"/>
            <a:ext cx="10965303" cy="882654"/>
          </a:xfrm>
        </p:spPr>
        <p:txBody>
          <a:bodyPr/>
          <a:lstStyle>
            <a:lvl1pPr algn="ctr">
              <a:defRPr sz="4798"/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27" name="Picture 4" title="CC-BY-NC-SA License">
            <a:hlinkClick r:id="rId7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7CB336FF-A768-4CE1-B1CE-FC103B348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51416" y="6080062"/>
            <a:ext cx="1437271" cy="502868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8643853" y="5916124"/>
            <a:ext cx="2951518" cy="382788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9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8643853" y="6340279"/>
            <a:ext cx="2951518" cy="351754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7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  <p:sp>
        <p:nvSpPr>
          <p:cNvPr id="36" name="Text Placeholder 13">
            <a:extLst>
              <a:ext uri="{FF2B5EF4-FFF2-40B4-BE49-F238E27FC236}">
                <a16:creationId xmlns:a16="http://schemas.microsoft.com/office/drawing/2014/main" id="{3B21F47B-DE1F-442D-A2B7-6866F87867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671147" y="4876800"/>
            <a:ext cx="2951518" cy="50679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7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40" name="Text Placeholder 13">
            <a:extLst>
              <a:ext uri="{FF2B5EF4-FFF2-40B4-BE49-F238E27FC236}">
                <a16:creationId xmlns:a16="http://schemas.microsoft.com/office/drawing/2014/main" id="{CD940256-851E-46C8-8BFB-A5ECA6C7DA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671147" y="5368740"/>
            <a:ext cx="2951518" cy="44479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/>
        </p:nvSpPr>
        <p:spPr>
          <a:xfrm>
            <a:off x="-1589" y="6702676"/>
            <a:ext cx="12195176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82705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of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1E40596-5F7F-41C3-9807-7FA635B424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5951C9B-3DEE-4E28-8D4C-55505E0CB6AB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9" name="Picture 8" descr="A drawing of a cartoon character&#10;&#10;Description generated with high confidence">
            <a:extLst>
              <a:ext uri="{FF2B5EF4-FFF2-40B4-BE49-F238E27FC236}">
                <a16:creationId xmlns:a16="http://schemas.microsoft.com/office/drawing/2014/main" id="{DC4365F6-D2C1-47B4-8477-38FD2C7711A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910369" y="1409638"/>
            <a:ext cx="3572162" cy="4385137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48CCE616-2FC8-4941-8612-3EC8CFD842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Table of Content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8182463" cy="4795935"/>
          </a:xfrm>
        </p:spPr>
        <p:txBody>
          <a:bodyPr/>
          <a:lstStyle>
            <a:lvl1pPr marL="514042" indent="-514042">
              <a:buFont typeface="+mj-lt"/>
              <a:buAutoNum type="arabicPeriod"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F7D6D63-C0D2-4213-B1FA-96890BDE6C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0AA6AF62-9F6D-4B1C-831C-72AACA29F78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2/24/2022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D92A8ED8-1E91-4F87-9AAB-0B939CA64F6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37E4C518-B0B3-4716-AB97-AC8ECA4F7C8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7628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55D431A-1BDA-40DB-B7D8-23653331B7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Title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15109" y="5490438"/>
            <a:ext cx="10961783" cy="49981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998" b="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Subtitle</a:t>
            </a:r>
          </a:p>
        </p:txBody>
      </p:sp>
      <p:sp>
        <p:nvSpPr>
          <p:cNvPr id="4" name="Oval 3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8818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Slide Body Text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6125"/>
            <a:ext cx="11818096" cy="5528766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Logo Software University" descr="Software University logo">
            <a:extLst>
              <a:ext uri="{FF2B5EF4-FFF2-40B4-BE49-F238E27FC236}">
                <a16:creationId xmlns:a16="http://schemas.microsoft.com/office/drawing/2014/main" id="{B1D3B425-B9BF-43ED-9DEC-C05002FBA22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6" name="Slide Title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110297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B0FF4B1E-24EA-407C-BFA6-24CCB6D440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-3472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205" y="1792355"/>
            <a:ext cx="1830305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E:\002-KIMS BUSINESS\007-02-Fullslidesppt-Contents\20161228\02-edu\bulb-item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5205" y="1792355"/>
            <a:ext cx="915152" cy="4062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5510" y="1121144"/>
            <a:ext cx="9929724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4ED30444-7448-455E-ACFD-2D8F93C939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399495" cy="88265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0505D47-5EAF-4709-A366-B1437B044AC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5599" y="274595"/>
            <a:ext cx="2144846" cy="534964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F9A2DC4-5280-4E93-B6D2-9709FE6D062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2/24/2022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FA4C1EE0-8040-49CB-9319-CF991DE7B32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643825A-6B67-4224-B077-B526FC2A4C7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2925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3DA6B0AA-1988-451B-88D4-0F72629557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-3472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027" y="3314704"/>
            <a:ext cx="1260665" cy="2797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1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399495" cy="88265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59073" y="1121144"/>
            <a:ext cx="10036163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F2A4EF-FDC7-4D65-91A0-D3473057251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2/24/2022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D0B15D-022F-4B93-A0E6-6FC062C18AF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845B5C-C9D2-4885-BBE1-AE0D4F570CB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1E6AED5-8603-4881-90EA-963A2A5A2C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5599" y="274595"/>
            <a:ext cx="2144846" cy="534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553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9AD94B5-9922-4E42-89CE-3C445EFB15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/>
        </p:nvSpPr>
        <p:spPr>
          <a:xfrm>
            <a:off x="-1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20106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3E2769-FF5C-435B-BEDD-ABA3B8F1B97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2/24/2022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B6AD27-58D7-46FA-99F8-E5BB835ADA6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9DA7C9-2FCE-40EB-BF32-C6983222020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991B60F-461F-45D1-A35C-8AC3D83E7AD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520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50245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79D60504-DA9E-4357-9A0A-15E333FC27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7B03959-5ED4-4593-8CEF-2AE1A73775F5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" y="6184673"/>
            <a:ext cx="12192000" cy="67333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4" name="Oval 3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8A09987-8827-47B7-85D3-6D69487FC7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028D2F0-1E67-414B-A93D-D3F8F131A1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551" y="5206773"/>
            <a:ext cx="958900" cy="1184869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5931"/>
            <a:ext cx="5426148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75450" y="1195931"/>
            <a:ext cx="5426147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58E34E-73A2-41B4-8C58-4DDB1D4D97D8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88816" y="6390560"/>
            <a:ext cx="808713" cy="308845"/>
          </a:xfrm>
        </p:spPr>
        <p:txBody>
          <a:bodyPr/>
          <a:lstStyle/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2/24/2022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7141AFF-42FF-4AAA-A3FA-149DDA66FCC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B2616D-7BC8-4F96-B3A7-B299A353B42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3AACB49-5E4F-4436-9D82-E83B52A7FCB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123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C19C6415-13AB-4677-935E-D11508C4AD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B4EBD86-A13A-41DF-A04E-EA4A858E8860}"/>
              </a:ext>
            </a:extLst>
          </p:cNvPr>
          <p:cNvSpPr/>
          <p:nvPr/>
        </p:nvSpPr>
        <p:spPr>
          <a:xfrm>
            <a:off x="-3176" y="-17929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04F318BE-2BAD-4677-871C-D78A4BF0CB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501" y="1196126"/>
            <a:ext cx="11811097" cy="518562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609219" indent="0">
              <a:buNone/>
              <a:defRPr/>
            </a:lvl2pPr>
          </a:lstStyle>
          <a:p>
            <a:pPr lvl="0"/>
            <a:r>
              <a:rPr lang="en-GB" dirty="0"/>
              <a:t>Sample source code: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278A82F-5546-4977-9F75-2A933B4159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5283" y="1830475"/>
            <a:ext cx="10961435" cy="1633497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398" b="1" noProof="1" smtClean="0">
                <a:solidFill>
                  <a:schemeClr val="tx1">
                    <a:lumMod val="75000"/>
                  </a:schemeClr>
                </a:solidFill>
                <a:effectLst/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BA3E62-7E9B-447C-9045-B989874D05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57BD22-7B02-4D39-928A-4BAD0D84EC13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2/24/2022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DED1B3-84A5-43D8-8770-B2C1E963B68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13FF9B-335F-4699-94F7-E43CA829037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EB003D1-D2F8-474E-9E8E-075BE60E927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571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Picture 55">
            <a:extLst>
              <a:ext uri="{FF2B5EF4-FFF2-40B4-BE49-F238E27FC236}">
                <a16:creationId xmlns:a16="http://schemas.microsoft.com/office/drawing/2014/main" id="{DEAD13D1-8921-41EB-9EDF-DA3F5121F4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CFDBB16-985C-4CC7-B6DB-B81B36037922}"/>
              </a:ext>
            </a:extLst>
          </p:cNvPr>
          <p:cNvSpPr/>
          <p:nvPr/>
        </p:nvSpPr>
        <p:spPr>
          <a:xfrm>
            <a:off x="-1051301" y="703244"/>
            <a:ext cx="8406073" cy="1033303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marR="0" lvl="0" indent="0" algn="ctr" defTabSz="913852" rtl="0" eaLnBrk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E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kumimoji="0" lang="en-US" sz="8797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Questions?</a:t>
            </a:r>
            <a:endParaRPr kumimoji="0" lang="en-US" sz="8797" b="1" i="0" u="none" strike="noStrike" kern="1200" cap="none" spc="150" normalizeH="0" baseline="0" noProof="0" dirty="0">
              <a:ln w="11430"/>
              <a:solidFill>
                <a:srgbClr val="234465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47CFF3C-C4FA-493D-8505-DF469F4D36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87" y="2222932"/>
            <a:ext cx="3575905" cy="414868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320846EB-6FC8-4F9D-97D0-A1A8E9CEE0D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6452" y="314259"/>
            <a:ext cx="2126081" cy="530284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9983C1-41F3-4B45-9E6B-F2615F743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2/24/2022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2622C9-3C7D-445D-83B2-28583716E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04DAB2-278F-4812-9F5E-FB63D8068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0675455-B7FA-4569-A5FD-A3B0F20B2A2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857" y="1702473"/>
            <a:ext cx="1198901" cy="119890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27D15FD-4C66-4B85-98E6-7826AA8F61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116" y="3776293"/>
            <a:ext cx="1166400" cy="140222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A755AAE-BA08-481C-9224-0061170EE4B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000" y="3776293"/>
            <a:ext cx="1166400" cy="138925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A83D66F-855B-463B-920B-BF239B01A20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000" y="3775663"/>
            <a:ext cx="1166400" cy="156713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643F71A-2013-433A-8322-FBAAED3162D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8000" y="3769759"/>
            <a:ext cx="1166400" cy="135075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0812936-74B6-4265-8C08-AEDC8C79870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8000" y="3776293"/>
            <a:ext cx="1166400" cy="143370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74C190C-5856-41B9-8819-AE8DE0E10980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303" y="3776295"/>
            <a:ext cx="1164654" cy="1440000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F62FB7C-BD6E-4383-98C1-2CF30F34CAFD}"/>
              </a:ext>
            </a:extLst>
          </p:cNvPr>
          <p:cNvCxnSpPr>
            <a:cxnSpLocks/>
          </p:cNvCxnSpPr>
          <p:nvPr/>
        </p:nvCxnSpPr>
        <p:spPr>
          <a:xfrm>
            <a:off x="3969414" y="3335565"/>
            <a:ext cx="7161786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4E5982E-3110-47E1-A5BB-91B7BECC3093}"/>
              </a:ext>
            </a:extLst>
          </p:cNvPr>
          <p:cNvCxnSpPr/>
          <p:nvPr/>
        </p:nvCxnSpPr>
        <p:spPr>
          <a:xfrm>
            <a:off x="3969414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2BFE2F3-0845-4E5B-9375-E9D4027DD675}"/>
              </a:ext>
            </a:extLst>
          </p:cNvPr>
          <p:cNvCxnSpPr/>
          <p:nvPr/>
        </p:nvCxnSpPr>
        <p:spPr>
          <a:xfrm>
            <a:off x="53640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3DDBF37-0764-47AA-94E3-9A44F3ED8FB5}"/>
              </a:ext>
            </a:extLst>
          </p:cNvPr>
          <p:cNvCxnSpPr/>
          <p:nvPr/>
        </p:nvCxnSpPr>
        <p:spPr>
          <a:xfrm>
            <a:off x="681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99ABE09-E33C-46B7-A80D-7BF4A6956211}"/>
              </a:ext>
            </a:extLst>
          </p:cNvPr>
          <p:cNvCxnSpPr/>
          <p:nvPr/>
        </p:nvCxnSpPr>
        <p:spPr>
          <a:xfrm>
            <a:off x="825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E91D320-3732-40B8-864D-142D0A277ED1}"/>
              </a:ext>
            </a:extLst>
          </p:cNvPr>
          <p:cNvCxnSpPr>
            <a:cxnSpLocks/>
          </p:cNvCxnSpPr>
          <p:nvPr/>
        </p:nvCxnSpPr>
        <p:spPr>
          <a:xfrm>
            <a:off x="969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C63D1E8-4A92-4691-8A24-A2FC7E8008E5}"/>
              </a:ext>
            </a:extLst>
          </p:cNvPr>
          <p:cNvCxnSpPr>
            <a:cxnSpLocks/>
          </p:cNvCxnSpPr>
          <p:nvPr/>
        </p:nvCxnSpPr>
        <p:spPr>
          <a:xfrm>
            <a:off x="111312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84A0FE1-723D-4682-8682-77BAD950EE15}"/>
              </a:ext>
            </a:extLst>
          </p:cNvPr>
          <p:cNvCxnSpPr/>
          <p:nvPr/>
        </p:nvCxnSpPr>
        <p:spPr>
          <a:xfrm>
            <a:off x="7550307" y="309299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/>
        </p:nvSpPr>
        <p:spPr>
          <a:xfrm>
            <a:off x="-1589" y="6371331"/>
            <a:ext cx="12195176" cy="5045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25690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1DA41A3-0295-46DF-A320-41070D15EA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0C1F9416-8B6E-46DE-973C-777785E27A26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52410" y="1186307"/>
            <a:ext cx="9504009" cy="5496127"/>
          </a:xfrm>
        </p:spPr>
        <p:txBody>
          <a:bodyPr wrap="square">
            <a:noAutofit/>
          </a:bodyPr>
          <a:lstStyle>
            <a:lvl1pPr>
              <a:buClr>
                <a:schemeClr val="tx1"/>
              </a:buClr>
              <a:defRPr sz="2798"/>
            </a:lvl1pPr>
            <a:lvl2pPr marL="989981" marR="0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lvl2pPr>
            <a:lvl3pPr>
              <a:buClr>
                <a:schemeClr val="tx1"/>
              </a:buClr>
              <a:defRPr/>
            </a:lvl3pPr>
          </a:lstStyle>
          <a:p>
            <a:pPr>
              <a:lnSpc>
                <a:spcPct val="100000"/>
              </a:lnSpc>
            </a:pPr>
            <a:r>
              <a:rPr lang="en-US" sz="3198" dirty="0"/>
              <a:t>Software University – High-Quality Education, </a:t>
            </a:r>
            <a:br>
              <a:rPr lang="en-US" sz="3198" dirty="0"/>
            </a:br>
            <a:r>
              <a:rPr lang="en-US" sz="3198" dirty="0"/>
              <a:t>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898" noProof="1">
                <a:hlinkClick r:id="rId3"/>
              </a:rPr>
              <a:t>softuni.bg</a:t>
            </a:r>
            <a:r>
              <a:rPr lang="en-US" sz="2898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198" dirty="0"/>
              <a:t>Software University Foundation</a:t>
            </a:r>
            <a:endParaRPr lang="bg-BG" sz="3198" dirty="0"/>
          </a:p>
          <a:p>
            <a:pPr lvl="1">
              <a:lnSpc>
                <a:spcPct val="100000"/>
              </a:lnSpc>
            </a:pPr>
            <a:r>
              <a:rPr lang="en-US" sz="2998" noProof="1">
                <a:hlinkClick r:id="rId4"/>
              </a:rPr>
              <a:t>http://softuni.foundation/</a:t>
            </a:r>
            <a:endParaRPr lang="en-US" sz="2998" noProof="1"/>
          </a:p>
          <a:p>
            <a:pPr>
              <a:lnSpc>
                <a:spcPct val="100000"/>
              </a:lnSpc>
            </a:pPr>
            <a:r>
              <a:rPr lang="en-US" sz="3198" dirty="0"/>
              <a:t>Software University @ Facebook</a:t>
            </a:r>
          </a:p>
          <a:p>
            <a:pPr marL="989981" marR="0" lvl="1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pPr>
            <a:r>
              <a:rPr kumimoji="0" lang="en-US" sz="2898" b="0" i="0" u="none" strike="noStrike" kern="1200" cap="none" spc="0" normalizeH="0" baseline="0" noProof="1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5"/>
              </a:rPr>
              <a:t>facebook.com/SoftwareUniversity</a:t>
            </a:r>
            <a:endParaRPr kumimoji="0" lang="en-US" sz="2898" b="0" i="0" u="none" strike="noStrike" kern="1200" cap="none" spc="0" normalizeH="0" baseline="0" noProof="1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en-US" sz="3198" dirty="0"/>
              <a:t>Software University Forums</a:t>
            </a:r>
          </a:p>
          <a:p>
            <a:pPr marL="989981" marR="0" lvl="1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pPr>
            <a:r>
              <a:rPr lang="en-US" sz="2798" dirty="0">
                <a:hlinkClick r:id="rId6"/>
              </a:rPr>
              <a:t>forum.softuni.bg</a:t>
            </a:r>
            <a:endParaRPr lang="en-US" sz="2798" noProof="1"/>
          </a:p>
        </p:txBody>
      </p:sp>
      <p:pic>
        <p:nvPicPr>
          <p:cNvPr id="14" name="Picture 4">
            <a:hlinkClick r:id="rId7" tooltip="Software University @ Facebook"/>
            <a:extLst>
              <a:ext uri="{FF2B5EF4-FFF2-40B4-BE49-F238E27FC236}">
                <a16:creationId xmlns:a16="http://schemas.microsoft.com/office/drawing/2014/main" id="{0101C673-F197-4525-ADDC-FFD181E4E1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261449" y="3608627"/>
            <a:ext cx="1119031" cy="1118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hlinkClick r:id="rId6" tooltip="Software University Discussion Forum"/>
            <a:extLst>
              <a:ext uri="{FF2B5EF4-FFF2-40B4-BE49-F238E27FC236}">
                <a16:creationId xmlns:a16="http://schemas.microsoft.com/office/drawing/2014/main" id="{A584039C-C3B0-4714-A6D0-181CA3D2DD2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7977" y="5017462"/>
            <a:ext cx="1042504" cy="1042233"/>
          </a:xfrm>
          <a:prstGeom prst="rect">
            <a:avLst/>
          </a:prstGeom>
        </p:spPr>
      </p:pic>
      <p:pic>
        <p:nvPicPr>
          <p:cNvPr id="16" name="Picture 15">
            <a:hlinkClick r:id="rId3"/>
            <a:extLst>
              <a:ext uri="{FF2B5EF4-FFF2-40B4-BE49-F238E27FC236}">
                <a16:creationId xmlns:a16="http://schemas.microsoft.com/office/drawing/2014/main" id="{07C965FA-A87E-4824-AFA8-C67AF548A7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6603" y="2384689"/>
            <a:ext cx="3227765" cy="429774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DC5D9AB-27D1-4866-B85E-1728987FAEF5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5829" y="1319423"/>
            <a:ext cx="1670274" cy="206515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6646B95-5E3B-4DE8-9118-031C2C296D8C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AE87ED9C-76E1-4D85-9B06-3AF44AABB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286" y="10887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</p:spTree>
    <p:extLst>
      <p:ext uri="{BB962C8B-B14F-4D97-AF65-F5344CB8AC3E}">
        <p14:creationId xmlns:p14="http://schemas.microsoft.com/office/powerpoint/2010/main" val="579160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64" y="6525003"/>
            <a:ext cx="1224318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2/24/2022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780" y="6525003"/>
            <a:ext cx="10153044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9425" y="6525003"/>
            <a:ext cx="428934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63" y="1151122"/>
            <a:ext cx="11807897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65" y="40341"/>
            <a:ext cx="9580092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8" name="Picture 7">
            <a:hlinkClick r:id="rId3" tooltip="Software University Foundation"/>
            <a:extLst>
              <a:ext uri="{FF2B5EF4-FFF2-40B4-BE49-F238E27FC236}">
                <a16:creationId xmlns:a16="http://schemas.microsoft.com/office/drawing/2014/main" id="{BE91651A-CF0A-4560-AE3E-5F62639B87A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0773" y="304800"/>
            <a:ext cx="2139132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4016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0020EB61-2079-41A3-B356-B1D8D48D78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Rectangle Left"/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66000" y="1121143"/>
            <a:ext cx="10129234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pic>
        <p:nvPicPr>
          <p:cNvPr id="3" name="Logo Software University" descr="Software University logo">
            <a:extLst>
              <a:ext uri="{FF2B5EF4-FFF2-40B4-BE49-F238E27FC236}">
                <a16:creationId xmlns:a16="http://schemas.microsoft.com/office/drawing/2014/main" id="{5573C101-930B-47AC-967A-A64513DFFD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7"/>
            <a:ext cx="2013336" cy="690975"/>
          </a:xfrm>
          <a:prstGeom prst="rect">
            <a:avLst/>
          </a:prstGeom>
        </p:spPr>
      </p:pic>
      <p:sp>
        <p:nvSpPr>
          <p:cNvPr id="8" name="Slide Title">
            <a:extLst>
              <a:ext uri="{FF2B5EF4-FFF2-40B4-BE49-F238E27FC236}">
                <a16:creationId xmlns:a16="http://schemas.microsoft.com/office/drawing/2014/main" id="{E2DA9691-CDF5-499C-94BB-AAA61DAC1B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625520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3CDBCC2-1C96-44BC-B992-7B0C49C34904}"/>
              </a:ext>
            </a:extLst>
          </p:cNvPr>
          <p:cNvGrpSpPr/>
          <p:nvPr userDrawn="1"/>
        </p:nvGrpSpPr>
        <p:grpSpPr>
          <a:xfrm>
            <a:off x="185076" y="1868177"/>
            <a:ext cx="1937508" cy="3070349"/>
            <a:chOff x="3928039" y="1792355"/>
            <a:chExt cx="1830304" cy="290046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D71B3A8-4D39-42CF-9255-81EA3A622DD6}"/>
                </a:ext>
              </a:extLst>
            </p:cNvPr>
            <p:cNvGrpSpPr/>
            <p:nvPr/>
          </p:nvGrpSpPr>
          <p:grpSpPr>
            <a:xfrm>
              <a:off x="3928039" y="1792355"/>
              <a:ext cx="1830304" cy="2206534"/>
              <a:chOff x="3216839" y="2404072"/>
              <a:chExt cx="1830304" cy="2206534"/>
            </a:xfrm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B98059F9-1874-426D-8AF7-A12C21F37DD9}"/>
                  </a:ext>
                </a:extLst>
              </p:cNvPr>
              <p:cNvSpPr/>
              <p:nvPr/>
            </p:nvSpPr>
            <p:spPr>
              <a:xfrm>
                <a:off x="3216839" y="2404072"/>
                <a:ext cx="1830304" cy="1830304"/>
              </a:xfrm>
              <a:prstGeom prst="ellipse">
                <a:avLst/>
              </a:pr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/>
              </a:p>
            </p:txBody>
          </p:sp>
          <p:sp>
            <p:nvSpPr>
              <p:cNvPr id="26" name="Rectangle 5">
                <a:extLst>
                  <a:ext uri="{FF2B5EF4-FFF2-40B4-BE49-F238E27FC236}">
                    <a16:creationId xmlns:a16="http://schemas.microsoft.com/office/drawing/2014/main" id="{A3A1E077-DBDF-48F0-A924-604984B940A2}"/>
                  </a:ext>
                </a:extLst>
              </p:cNvPr>
              <p:cNvSpPr/>
              <p:nvPr/>
            </p:nvSpPr>
            <p:spPr>
              <a:xfrm>
                <a:off x="3699615" y="3807346"/>
                <a:ext cx="1143001" cy="803260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27" name="Rectangle 5">
                <a:extLst>
                  <a:ext uri="{FF2B5EF4-FFF2-40B4-BE49-F238E27FC236}">
                    <a16:creationId xmlns:a16="http://schemas.microsoft.com/office/drawing/2014/main" id="{798B1F51-1FA4-4199-81C7-62356C936CC9}"/>
                  </a:ext>
                </a:extLst>
              </p:cNvPr>
              <p:cNvSpPr/>
              <p:nvPr/>
            </p:nvSpPr>
            <p:spPr>
              <a:xfrm flipH="1">
                <a:off x="3426570" y="3807347"/>
                <a:ext cx="1143000" cy="803259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28" name="Arc 27">
                <a:extLst>
                  <a:ext uri="{FF2B5EF4-FFF2-40B4-BE49-F238E27FC236}">
                    <a16:creationId xmlns:a16="http://schemas.microsoft.com/office/drawing/2014/main" id="{40A224C8-1233-40F7-96AB-BFF79AF6CDCB}"/>
                  </a:ext>
                </a:extLst>
              </p:cNvPr>
              <p:cNvSpPr/>
              <p:nvPr/>
            </p:nvSpPr>
            <p:spPr>
              <a:xfrm>
                <a:off x="3454111" y="2482850"/>
                <a:ext cx="1504950" cy="1504950"/>
              </a:xfrm>
              <a:prstGeom prst="arc">
                <a:avLst>
                  <a:gd name="adj1" fmla="val 18068338"/>
                  <a:gd name="adj2" fmla="val 0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29" name="Arc 28">
                <a:extLst>
                  <a:ext uri="{FF2B5EF4-FFF2-40B4-BE49-F238E27FC236}">
                    <a16:creationId xmlns:a16="http://schemas.microsoft.com/office/drawing/2014/main" id="{B57C7CCC-E218-4321-8C7B-3F0C5753C7A1}"/>
                  </a:ext>
                </a:extLst>
              </p:cNvPr>
              <p:cNvSpPr/>
              <p:nvPr/>
            </p:nvSpPr>
            <p:spPr>
              <a:xfrm>
                <a:off x="3454111" y="2482849"/>
                <a:ext cx="1504950" cy="1504950"/>
              </a:xfrm>
              <a:prstGeom prst="arc">
                <a:avLst>
                  <a:gd name="adj1" fmla="val 17518504"/>
                  <a:gd name="adj2" fmla="val 17709817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</p:grp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6AF309CA-A56C-4ABC-B293-420F4EB1A9B4}"/>
                </a:ext>
              </a:extLst>
            </p:cNvPr>
            <p:cNvSpPr/>
            <p:nvPr/>
          </p:nvSpPr>
          <p:spPr>
            <a:xfrm>
              <a:off x="4400007" y="4324162"/>
              <a:ext cx="886369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07955808-2AC7-44EB-8B6D-82B974E53A3C}"/>
                </a:ext>
              </a:extLst>
            </p:cNvPr>
            <p:cNvSpPr/>
            <p:nvPr/>
          </p:nvSpPr>
          <p:spPr>
            <a:xfrm>
              <a:off x="4533357" y="4542116"/>
              <a:ext cx="619670" cy="150699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  <a:effectLst>
              <a:outerShdw blurRad="152400" dist="381000" dir="5400000" sx="70000" sy="70000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AC6420D7-AEAB-45EF-8D46-11EB06E4AFE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72677" y="2844800"/>
              <a:ext cx="161562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6C7FABC-6773-44F6-990B-3EB082BE9B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78548" y="3618567"/>
              <a:ext cx="528128" cy="0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1FAD48E1-DC45-4B3D-9CE5-613250708496}"/>
                </a:ext>
              </a:extLst>
            </p:cNvPr>
            <p:cNvGrpSpPr/>
            <p:nvPr/>
          </p:nvGrpSpPr>
          <p:grpSpPr>
            <a:xfrm>
              <a:off x="4203288" y="2479090"/>
              <a:ext cx="436874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B01FD1D1-046F-457B-AB63-2702CE3E906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895660C3-C72C-43EE-9C4A-170F85E5BE0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74EE503-8FC0-42A6-8860-CA4EE42272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8904" y="2844800"/>
              <a:ext cx="142425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F4189FDA-9FE8-490B-8A70-2E941811021F}"/>
                </a:ext>
              </a:extLst>
            </p:cNvPr>
            <p:cNvSpPr/>
            <p:nvPr/>
          </p:nvSpPr>
          <p:spPr>
            <a:xfrm>
              <a:off x="4355556" y="4106208"/>
              <a:ext cx="975271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FDA3EFCD-0DF8-419D-8533-D781521E597E}"/>
                </a:ext>
              </a:extLst>
            </p:cNvPr>
            <p:cNvGrpSpPr/>
            <p:nvPr/>
          </p:nvGrpSpPr>
          <p:grpSpPr>
            <a:xfrm flipH="1">
              <a:off x="5035162" y="2479090"/>
              <a:ext cx="436872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C3CC6A5A-182E-4A09-9C04-EB191881D78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440C8953-0555-48CC-8255-78F17E053EE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9B538CA-8CCB-43FB-B5E5-5FC04EBC1F54}"/>
              </a:ext>
            </a:extLst>
          </p:cNvPr>
          <p:cNvCxnSpPr>
            <a:cxnSpLocks/>
            <a:stCxn id="26" idx="2"/>
          </p:cNvCxnSpPr>
          <p:nvPr userDrawn="1"/>
        </p:nvCxnSpPr>
        <p:spPr>
          <a:xfrm flipH="1">
            <a:off x="673735" y="4203953"/>
            <a:ext cx="955204" cy="0"/>
          </a:xfrm>
          <a:prstGeom prst="line">
            <a:avLst/>
          </a:prstGeom>
          <a:solidFill>
            <a:srgbClr val="464646"/>
          </a:solidFill>
          <a:ln w="38100">
            <a:solidFill>
              <a:srgbClr val="46464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3545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1865BF6B-7F07-4E9C-879F-80E36EEB34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2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5" name="Slide Body Text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73561" y="1121143"/>
            <a:ext cx="10321675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pic>
        <p:nvPicPr>
          <p:cNvPr id="16" name="Logo Software University" descr="Software University logo">
            <a:extLst>
              <a:ext uri="{FF2B5EF4-FFF2-40B4-BE49-F238E27FC236}">
                <a16:creationId xmlns:a16="http://schemas.microsoft.com/office/drawing/2014/main" id="{EFEBB553-EACE-4B4F-8B4F-7629FDD910A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7"/>
            <a:ext cx="2013336" cy="690975"/>
          </a:xfrm>
          <a:prstGeom prst="rect">
            <a:avLst/>
          </a:prstGeom>
        </p:spPr>
      </p:pic>
      <p:sp>
        <p:nvSpPr>
          <p:cNvPr id="13" name="Slide Title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625520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CF60135-47AA-48F0-96BA-0E795668ABDB}"/>
              </a:ext>
            </a:extLst>
          </p:cNvPr>
          <p:cNvGrpSpPr/>
          <p:nvPr userDrawn="1"/>
        </p:nvGrpSpPr>
        <p:grpSpPr>
          <a:xfrm>
            <a:off x="392806" y="3429000"/>
            <a:ext cx="1522048" cy="2411973"/>
            <a:chOff x="3928039" y="1792355"/>
            <a:chExt cx="1830304" cy="2900460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823380E-3936-41AF-BDF7-DA54D75BBF6B}"/>
                </a:ext>
              </a:extLst>
            </p:cNvPr>
            <p:cNvGrpSpPr/>
            <p:nvPr/>
          </p:nvGrpSpPr>
          <p:grpSpPr>
            <a:xfrm>
              <a:off x="3928039" y="1792355"/>
              <a:ext cx="1830304" cy="2206534"/>
              <a:chOff x="3216839" y="2404072"/>
              <a:chExt cx="1830304" cy="2206534"/>
            </a:xfrm>
          </p:grpSpPr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52B047D9-D8DD-45C7-9BC8-6D4F682F5182}"/>
                  </a:ext>
                </a:extLst>
              </p:cNvPr>
              <p:cNvSpPr/>
              <p:nvPr/>
            </p:nvSpPr>
            <p:spPr>
              <a:xfrm>
                <a:off x="3216839" y="2404072"/>
                <a:ext cx="1830304" cy="1830304"/>
              </a:xfrm>
              <a:prstGeom prst="ellipse">
                <a:avLst/>
              </a:pr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/>
              </a:p>
            </p:txBody>
          </p:sp>
          <p:sp>
            <p:nvSpPr>
              <p:cNvPr id="48" name="Rectangle 5">
                <a:extLst>
                  <a:ext uri="{FF2B5EF4-FFF2-40B4-BE49-F238E27FC236}">
                    <a16:creationId xmlns:a16="http://schemas.microsoft.com/office/drawing/2014/main" id="{4D84FE51-BD8E-47EA-9463-CE02FEA31766}"/>
                  </a:ext>
                </a:extLst>
              </p:cNvPr>
              <p:cNvSpPr/>
              <p:nvPr/>
            </p:nvSpPr>
            <p:spPr>
              <a:xfrm>
                <a:off x="3699615" y="3807346"/>
                <a:ext cx="1143001" cy="803260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49" name="Rectangle 5">
                <a:extLst>
                  <a:ext uri="{FF2B5EF4-FFF2-40B4-BE49-F238E27FC236}">
                    <a16:creationId xmlns:a16="http://schemas.microsoft.com/office/drawing/2014/main" id="{F5C8F037-C197-4219-AC87-3A81763512BC}"/>
                  </a:ext>
                </a:extLst>
              </p:cNvPr>
              <p:cNvSpPr/>
              <p:nvPr/>
            </p:nvSpPr>
            <p:spPr>
              <a:xfrm flipH="1">
                <a:off x="3426570" y="3807347"/>
                <a:ext cx="1143000" cy="803259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50" name="Arc 49">
                <a:extLst>
                  <a:ext uri="{FF2B5EF4-FFF2-40B4-BE49-F238E27FC236}">
                    <a16:creationId xmlns:a16="http://schemas.microsoft.com/office/drawing/2014/main" id="{786EE401-CF8E-439B-94A0-EE6F3A7D5798}"/>
                  </a:ext>
                </a:extLst>
              </p:cNvPr>
              <p:cNvSpPr/>
              <p:nvPr/>
            </p:nvSpPr>
            <p:spPr>
              <a:xfrm>
                <a:off x="3454111" y="2482850"/>
                <a:ext cx="1504950" cy="1504950"/>
              </a:xfrm>
              <a:prstGeom prst="arc">
                <a:avLst>
                  <a:gd name="adj1" fmla="val 18068338"/>
                  <a:gd name="adj2" fmla="val 0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51" name="Arc 50">
                <a:extLst>
                  <a:ext uri="{FF2B5EF4-FFF2-40B4-BE49-F238E27FC236}">
                    <a16:creationId xmlns:a16="http://schemas.microsoft.com/office/drawing/2014/main" id="{8D9ACD38-B3EB-4A63-9730-CBF0501BF235}"/>
                  </a:ext>
                </a:extLst>
              </p:cNvPr>
              <p:cNvSpPr/>
              <p:nvPr/>
            </p:nvSpPr>
            <p:spPr>
              <a:xfrm>
                <a:off x="3454111" y="2482849"/>
                <a:ext cx="1504950" cy="1504950"/>
              </a:xfrm>
              <a:prstGeom prst="arc">
                <a:avLst>
                  <a:gd name="adj1" fmla="val 17518504"/>
                  <a:gd name="adj2" fmla="val 17709817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</p:grp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64EE493E-A353-4C75-A3B9-D48ABA2C57CC}"/>
                </a:ext>
              </a:extLst>
            </p:cNvPr>
            <p:cNvSpPr/>
            <p:nvPr/>
          </p:nvSpPr>
          <p:spPr>
            <a:xfrm>
              <a:off x="4400007" y="4324162"/>
              <a:ext cx="886369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718408B9-204E-42E3-9E79-33E047E869BC}"/>
                </a:ext>
              </a:extLst>
            </p:cNvPr>
            <p:cNvSpPr/>
            <p:nvPr/>
          </p:nvSpPr>
          <p:spPr>
            <a:xfrm>
              <a:off x="4533357" y="4542116"/>
              <a:ext cx="619670" cy="150699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  <a:effectLst>
              <a:outerShdw blurRad="152400" dist="381000" dir="5400000" sx="70000" sy="70000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AB66D97-DF6F-4CD2-AF13-42B5C852F67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72677" y="2844800"/>
              <a:ext cx="161562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2AFBA69-C196-4703-8AAB-5F72A8EDCE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78548" y="3618567"/>
              <a:ext cx="528128" cy="0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9AFC66C1-0C1C-4332-9C4E-782574C896B8}"/>
                </a:ext>
              </a:extLst>
            </p:cNvPr>
            <p:cNvGrpSpPr/>
            <p:nvPr/>
          </p:nvGrpSpPr>
          <p:grpSpPr>
            <a:xfrm>
              <a:off x="4203288" y="2479090"/>
              <a:ext cx="436874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872CA8AD-EAF6-40BE-9DDE-ECDB4A980CA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57DD3EC7-1A13-4AFE-BD6F-DA12C281FAF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E46151FA-19E9-4E84-A082-EDAC6F76EA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8904" y="2844800"/>
              <a:ext cx="142425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3423EEF0-5B70-4091-B2DA-0740D2609643}"/>
                </a:ext>
              </a:extLst>
            </p:cNvPr>
            <p:cNvSpPr/>
            <p:nvPr/>
          </p:nvSpPr>
          <p:spPr>
            <a:xfrm>
              <a:off x="4355556" y="4106208"/>
              <a:ext cx="975271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49A8AAA7-98E7-4224-B027-830FFCC285A3}"/>
                </a:ext>
              </a:extLst>
            </p:cNvPr>
            <p:cNvGrpSpPr/>
            <p:nvPr/>
          </p:nvGrpSpPr>
          <p:grpSpPr>
            <a:xfrm flipH="1">
              <a:off x="5035162" y="2479090"/>
              <a:ext cx="436872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2129EC38-471E-4685-973E-BA7A7F567C4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678142BE-84C9-4834-B6CC-6623E401661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67965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0B8C963-1813-4B69-AD27-6D02EBBBB5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 userDrawn="1"/>
        </p:nvSpPr>
        <p:spPr>
          <a:xfrm>
            <a:off x="0" y="0"/>
            <a:ext cx="42947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7296EDA7-D37D-4B31-A888-371F080412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5176" y="1121143"/>
            <a:ext cx="11410061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55A88B09-3557-48A3-BF27-42699C2692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176" y="100750"/>
            <a:ext cx="11410061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4248838-4E67-439E-AE0A-0043D2CB04D6}"/>
              </a:ext>
            </a:extLst>
          </p:cNvPr>
          <p:cNvGrpSpPr/>
          <p:nvPr userDrawn="1"/>
        </p:nvGrpSpPr>
        <p:grpSpPr>
          <a:xfrm>
            <a:off x="108596" y="5591709"/>
            <a:ext cx="641749" cy="1016973"/>
            <a:chOff x="3928039" y="1792355"/>
            <a:chExt cx="1830304" cy="2900460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810CFD6A-2427-49D5-846A-5F93601D4184}"/>
                </a:ext>
              </a:extLst>
            </p:cNvPr>
            <p:cNvGrpSpPr/>
            <p:nvPr/>
          </p:nvGrpSpPr>
          <p:grpSpPr>
            <a:xfrm>
              <a:off x="3928039" y="1792355"/>
              <a:ext cx="1830304" cy="2206534"/>
              <a:chOff x="3216839" y="2404072"/>
              <a:chExt cx="1830304" cy="2206534"/>
            </a:xfrm>
          </p:grpSpPr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017B1AE5-5C36-4839-BA1F-B404EA44E701}"/>
                  </a:ext>
                </a:extLst>
              </p:cNvPr>
              <p:cNvSpPr/>
              <p:nvPr/>
            </p:nvSpPr>
            <p:spPr>
              <a:xfrm>
                <a:off x="3216839" y="2404072"/>
                <a:ext cx="1830304" cy="1830304"/>
              </a:xfrm>
              <a:prstGeom prst="ellipse">
                <a:avLst/>
              </a:pr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/>
              </a:p>
            </p:txBody>
          </p:sp>
          <p:sp>
            <p:nvSpPr>
              <p:cNvPr id="43" name="Rectangle 5">
                <a:extLst>
                  <a:ext uri="{FF2B5EF4-FFF2-40B4-BE49-F238E27FC236}">
                    <a16:creationId xmlns:a16="http://schemas.microsoft.com/office/drawing/2014/main" id="{FB963D79-BB49-4A1D-BA66-EA0670C79BAE}"/>
                  </a:ext>
                </a:extLst>
              </p:cNvPr>
              <p:cNvSpPr/>
              <p:nvPr/>
            </p:nvSpPr>
            <p:spPr>
              <a:xfrm>
                <a:off x="3699615" y="3807346"/>
                <a:ext cx="1143001" cy="803260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44" name="Rectangle 5">
                <a:extLst>
                  <a:ext uri="{FF2B5EF4-FFF2-40B4-BE49-F238E27FC236}">
                    <a16:creationId xmlns:a16="http://schemas.microsoft.com/office/drawing/2014/main" id="{6D7746D8-B913-493B-AAE9-25BC6893D40E}"/>
                  </a:ext>
                </a:extLst>
              </p:cNvPr>
              <p:cNvSpPr/>
              <p:nvPr/>
            </p:nvSpPr>
            <p:spPr>
              <a:xfrm flipH="1">
                <a:off x="3426570" y="3807347"/>
                <a:ext cx="1143000" cy="803259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45" name="Arc 44">
                <a:extLst>
                  <a:ext uri="{FF2B5EF4-FFF2-40B4-BE49-F238E27FC236}">
                    <a16:creationId xmlns:a16="http://schemas.microsoft.com/office/drawing/2014/main" id="{29031C02-E965-417B-8799-96061B14F30D}"/>
                  </a:ext>
                </a:extLst>
              </p:cNvPr>
              <p:cNvSpPr/>
              <p:nvPr/>
            </p:nvSpPr>
            <p:spPr>
              <a:xfrm>
                <a:off x="3454111" y="2482850"/>
                <a:ext cx="1504950" cy="1504950"/>
              </a:xfrm>
              <a:prstGeom prst="arc">
                <a:avLst>
                  <a:gd name="adj1" fmla="val 18068338"/>
                  <a:gd name="adj2" fmla="val 0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46" name="Arc 45">
                <a:extLst>
                  <a:ext uri="{FF2B5EF4-FFF2-40B4-BE49-F238E27FC236}">
                    <a16:creationId xmlns:a16="http://schemas.microsoft.com/office/drawing/2014/main" id="{26BFD8A6-BC99-4B16-BA10-08A9E5C681C0}"/>
                  </a:ext>
                </a:extLst>
              </p:cNvPr>
              <p:cNvSpPr/>
              <p:nvPr/>
            </p:nvSpPr>
            <p:spPr>
              <a:xfrm>
                <a:off x="3454111" y="2482849"/>
                <a:ext cx="1504950" cy="1504950"/>
              </a:xfrm>
              <a:prstGeom prst="arc">
                <a:avLst>
                  <a:gd name="adj1" fmla="val 17518504"/>
                  <a:gd name="adj2" fmla="val 17709817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</p:grp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B310277F-A78E-4FB9-9EA9-88BE4F1D585B}"/>
                </a:ext>
              </a:extLst>
            </p:cNvPr>
            <p:cNvSpPr/>
            <p:nvPr/>
          </p:nvSpPr>
          <p:spPr>
            <a:xfrm>
              <a:off x="4400007" y="4324162"/>
              <a:ext cx="886369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A92CF92B-C212-4542-83AE-A0058B5BB5EA}"/>
                </a:ext>
              </a:extLst>
            </p:cNvPr>
            <p:cNvSpPr/>
            <p:nvPr/>
          </p:nvSpPr>
          <p:spPr>
            <a:xfrm>
              <a:off x="4533357" y="4542116"/>
              <a:ext cx="619670" cy="150699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  <a:effectLst>
              <a:outerShdw blurRad="152400" dist="381000" dir="5400000" sx="70000" sy="70000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63B4374-5C0D-461F-B3BD-78D99614D36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72677" y="2844800"/>
              <a:ext cx="161562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BC6FDE7-AEA1-4230-8433-4C088A0FF5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78548" y="3618567"/>
              <a:ext cx="528128" cy="0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C4D1021D-07C7-4331-8FF6-36980A30978B}"/>
                </a:ext>
              </a:extLst>
            </p:cNvPr>
            <p:cNvGrpSpPr/>
            <p:nvPr/>
          </p:nvGrpSpPr>
          <p:grpSpPr>
            <a:xfrm>
              <a:off x="4203288" y="2479090"/>
              <a:ext cx="436874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13B7FE99-95CF-45D5-966B-87A979B9343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71BBA69B-19FF-4ADB-A739-AD8136A5F0A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FD1D86B-562B-40B2-8E46-34233EFEE7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8904" y="2844800"/>
              <a:ext cx="142425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388C17BD-16A1-43C5-BFFA-2FF9174719E1}"/>
                </a:ext>
              </a:extLst>
            </p:cNvPr>
            <p:cNvSpPr/>
            <p:nvPr/>
          </p:nvSpPr>
          <p:spPr>
            <a:xfrm>
              <a:off x="4355556" y="4106208"/>
              <a:ext cx="975271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1B3B910E-ACFC-4F28-8E28-F02E1588B87E}"/>
                </a:ext>
              </a:extLst>
            </p:cNvPr>
            <p:cNvGrpSpPr/>
            <p:nvPr/>
          </p:nvGrpSpPr>
          <p:grpSpPr>
            <a:xfrm flipH="1">
              <a:off x="5035162" y="2479090"/>
              <a:ext cx="436872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F57772B6-06C0-4F54-AA94-D3F92DA4716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23370C1F-7876-4278-AB20-78F6CAA385E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284562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">
            <a:extLst>
              <a:ext uri="{FF2B5EF4-FFF2-40B4-BE49-F238E27FC236}">
                <a16:creationId xmlns:a16="http://schemas.microsoft.com/office/drawing/2014/main" id="{509D954E-A844-4072-A556-DE584BEB93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6" name="Code Box">
            <a:extLst>
              <a:ext uri="{FF2B5EF4-FFF2-40B4-BE49-F238E27FC236}">
                <a16:creationId xmlns:a16="http://schemas.microsoft.com/office/drawing/2014/main" id="{3278A82F-5546-4977-9F75-2A933B4159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1234" y="1931154"/>
            <a:ext cx="10949531" cy="1362846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 latinLnBrk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lang="en-US" sz="2398" b="1" noProof="1" smtClean="0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21" name="Slide Body Text">
            <a:extLst>
              <a:ext uri="{FF2B5EF4-FFF2-40B4-BE49-F238E27FC236}">
                <a16:creationId xmlns:a16="http://schemas.microsoft.com/office/drawing/2014/main" id="{04F318BE-2BAD-4677-871C-D78A4BF0CB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501" y="1196126"/>
            <a:ext cx="11811097" cy="5561124"/>
          </a:xfrm>
        </p:spPr>
        <p:txBody>
          <a:bodyPr/>
          <a:lstStyle>
            <a:lvl1pPr marL="0" indent="0" latinLnBrk="0">
              <a:buNone/>
              <a:defRPr>
                <a:solidFill>
                  <a:schemeClr val="tx1"/>
                </a:solidFill>
              </a:defRPr>
            </a:lvl1pPr>
            <a:lvl2pPr marL="609219" indent="0">
              <a:buNone/>
              <a:defRPr/>
            </a:lvl2pPr>
          </a:lstStyle>
          <a:p>
            <a:pPr lvl="0"/>
            <a:r>
              <a:rPr lang="en-US" noProof="0"/>
              <a:t>Sample source code:</a:t>
            </a:r>
          </a:p>
        </p:txBody>
      </p:sp>
      <p:sp>
        <p:nvSpPr>
          <p:cNvPr id="9" name="Rectangle Top">
            <a:extLst>
              <a:ext uri="{FF2B5EF4-FFF2-40B4-BE49-F238E27FC236}">
                <a16:creationId xmlns:a16="http://schemas.microsoft.com/office/drawing/2014/main" id="{A15CE03A-0933-4E5D-9EA1-718D4F802FFC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0" name="Logo Software University" descr="Software University logo">
            <a:extLst>
              <a:ext uri="{FF2B5EF4-FFF2-40B4-BE49-F238E27FC236}">
                <a16:creationId xmlns:a16="http://schemas.microsoft.com/office/drawing/2014/main" id="{8C01D7AF-7CBD-46E1-99F3-8EB60E838D9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1" name="Slide Title">
            <a:extLst>
              <a:ext uri="{FF2B5EF4-FFF2-40B4-BE49-F238E27FC236}">
                <a16:creationId xmlns:a16="http://schemas.microsoft.com/office/drawing/2014/main" id="{47D60833-F0A9-4F29-8C06-A963A7C8BE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100082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">
            <a:extLst>
              <a:ext uri="{FF2B5EF4-FFF2-40B4-BE49-F238E27FC236}">
                <a16:creationId xmlns:a16="http://schemas.microsoft.com/office/drawing/2014/main" id="{39DDE17E-5472-41F3-AF5F-54DFF10DC6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pic>
        <p:nvPicPr>
          <p:cNvPr id="9" name="Picture SoftUni Mascot" descr="SoftUni mascot with laptop">
            <a:extLst>
              <a:ext uri="{FF2B5EF4-FFF2-40B4-BE49-F238E27FC236}">
                <a16:creationId xmlns:a16="http://schemas.microsoft.com/office/drawing/2014/main" id="{DC4365F6-D2C1-47B4-8477-38FD2C7711A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516000" y="3408496"/>
            <a:ext cx="2251057" cy="3044431"/>
          </a:xfrm>
          <a:prstGeom prst="rect">
            <a:avLst/>
          </a:prstGeom>
        </p:spPr>
      </p:pic>
      <p:sp>
        <p:nvSpPr>
          <p:cNvPr id="23" name="Slide Body Text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9049234" cy="5207396"/>
          </a:xfrm>
        </p:spPr>
        <p:txBody>
          <a:bodyPr>
            <a:normAutofit/>
          </a:bodyPr>
          <a:lstStyle>
            <a:lvl1pPr marL="514042" indent="-514042" latinLnBrk="0">
              <a:buFont typeface="+mj-lt"/>
              <a:buAutoNum type="arabicPeriod"/>
              <a:defRPr sz="3600">
                <a:solidFill>
                  <a:schemeClr val="tx1"/>
                </a:solidFill>
              </a:defRPr>
            </a:lvl1pPr>
            <a:lvl2pPr>
              <a:defRPr sz="3400"/>
            </a:lvl2pPr>
          </a:lstStyle>
          <a:p>
            <a:pPr lvl="0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0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0"/>
            <a:r>
              <a:rPr lang="en-US" noProof="0"/>
              <a:t>…</a:t>
            </a:r>
          </a:p>
        </p:txBody>
      </p:sp>
      <p:sp>
        <p:nvSpPr>
          <p:cNvPr id="8" name="Rectangle Top">
            <a:extLst>
              <a:ext uri="{FF2B5EF4-FFF2-40B4-BE49-F238E27FC236}">
                <a16:creationId xmlns:a16="http://schemas.microsoft.com/office/drawing/2014/main" id="{930E0800-9260-4369-8330-8264DD33C5CE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1" name="Logo Software University" descr="Software University logo">
            <a:extLst>
              <a:ext uri="{FF2B5EF4-FFF2-40B4-BE49-F238E27FC236}">
                <a16:creationId xmlns:a16="http://schemas.microsoft.com/office/drawing/2014/main" id="{14F779A7-4A91-448B-BEFA-956C70A1C22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3" name="Slide Title">
            <a:extLst>
              <a:ext uri="{FF2B5EF4-FFF2-40B4-BE49-F238E27FC236}">
                <a16:creationId xmlns:a16="http://schemas.microsoft.com/office/drawing/2014/main" id="{357D7BE1-6358-42CC-94F3-7BCDD91DCB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Table of Contents</a:t>
            </a:r>
          </a:p>
        </p:txBody>
      </p:sp>
    </p:spTree>
    <p:extLst>
      <p:ext uri="{BB962C8B-B14F-4D97-AF65-F5344CB8AC3E}">
        <p14:creationId xmlns:p14="http://schemas.microsoft.com/office/powerpoint/2010/main" val="102872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Bottom"/>
          <p:cNvSpPr/>
          <p:nvPr/>
        </p:nvSpPr>
        <p:spPr>
          <a:xfrm>
            <a:off x="2" y="6264000"/>
            <a:ext cx="12192000" cy="594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6750ECE4-94E0-469B-B8E4-562792823B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62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bg2"/>
                </a:solidFill>
              </a:defRPr>
            </a:lvl1pPr>
          </a:lstStyle>
          <a:p>
            <a:fld id="{2BF067CD-8E6B-4360-9AA8-C5DF2A48A6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Oval Logo Holder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Logo Software University Down" descr="Software University logo">
            <a:extLst>
              <a:ext uri="{FF2B5EF4-FFF2-40B4-BE49-F238E27FC236}">
                <a16:creationId xmlns:a16="http://schemas.microsoft.com/office/drawing/2014/main" id="{7028D2F0-1E67-414B-A93D-D3F8F131A13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551" y="5206773"/>
            <a:ext cx="958900" cy="1184869"/>
          </a:xfrm>
          <a:prstGeom prst="rect">
            <a:avLst/>
          </a:prstGeom>
        </p:spPr>
      </p:pic>
      <p:sp>
        <p:nvSpPr>
          <p:cNvPr id="10" name="Text Placeholder Right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56000" y="1195931"/>
            <a:ext cx="5545597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9" name="Text Placeholder Left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5931"/>
            <a:ext cx="5545598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E03301DA-D0AF-46FD-8740-2F761250203A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4" name="Logo Software University" descr="Software University logo">
            <a:extLst>
              <a:ext uri="{FF2B5EF4-FFF2-40B4-BE49-F238E27FC236}">
                <a16:creationId xmlns:a16="http://schemas.microsoft.com/office/drawing/2014/main" id="{19A67BB9-D880-4EAD-B90E-89C4219BFC0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5" name="Slide Title">
            <a:extLst>
              <a:ext uri="{FF2B5EF4-FFF2-40B4-BE49-F238E27FC236}">
                <a16:creationId xmlns:a16="http://schemas.microsoft.com/office/drawing/2014/main" id="{EA9A94D1-F9F6-4D7B-85E3-896A987B6A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30440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emf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Background" descr="SoftUni Background">
            <a:extLst>
              <a:ext uri="{FF2B5EF4-FFF2-40B4-BE49-F238E27FC236}">
                <a16:creationId xmlns:a16="http://schemas.microsoft.com/office/drawing/2014/main" id="{5BE90A63-DDD9-4B3B-A234-DF69B9BC81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/>
          <a:srcRect b="1672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11" name="Slide Body Text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04" y="1138844"/>
            <a:ext cx="11804830" cy="553015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10" name="Slide Title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11804829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78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89" r:id="rId2"/>
    <p:sldLayoutId id="2147483681" r:id="rId3"/>
    <p:sldLayoutId id="2147483691" r:id="rId4"/>
    <p:sldLayoutId id="2147483680" r:id="rId5"/>
    <p:sldLayoutId id="2147483688" r:id="rId6"/>
    <p:sldLayoutId id="2147483684" r:id="rId7"/>
    <p:sldLayoutId id="2147483677" r:id="rId8"/>
    <p:sldLayoutId id="2147483683" r:id="rId9"/>
    <p:sldLayoutId id="2147483685" r:id="rId10"/>
    <p:sldLayoutId id="2147483686" r:id="rId11"/>
    <p:sldLayoutId id="2147483687" r:id="rId12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0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36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803275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25571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1700213" indent="-352425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058988" indent="-26670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0403F5F2-BA1B-4A39-A03D-AD9E046944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8816" y="6397196"/>
            <a:ext cx="808713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2/24/2022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32BCD1B1-3A00-45B1-B516-6B8E7FBC47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902A4B2-CB08-42CE-A814-FBDF345C2F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13" y="1138844"/>
            <a:ext cx="11804822" cy="524290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666253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  <p:sldLayoutId id="2147483704" r:id="rId12"/>
    <p:sldLayoutId id="2147483705" r:id="rId13"/>
    <p:sldLayoutId id="2147483706" r:id="rId14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1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6915" indent="-456915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989981" indent="-380762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048" indent="-304610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267" indent="-304610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741485" indent="-304610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0403F5F2-BA1B-4A39-A03D-AD9E046944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8816" y="6397196"/>
            <a:ext cx="808713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2/24/2022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32BCD1B1-3A00-45B1-B516-6B8E7FBC47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902A4B2-CB08-42CE-A814-FBDF345C2F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13" y="1138844"/>
            <a:ext cx="11804822" cy="524290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062207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  <p:sldLayoutId id="2147483719" r:id="rId12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1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6915" indent="-456915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989981" indent="-380762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048" indent="-304610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267" indent="-304610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741485" indent="-304610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2160">
          <p15:clr>
            <a:srgbClr val="F26B43"/>
          </p15:clr>
        </p15:guide>
        <p15:guide id="4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oftuni.b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judge.softuni.org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judge.softuni.bg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4.png"/><Relationship Id="rId4" Type="http://schemas.openxmlformats.org/officeDocument/2006/relationships/hyperlink" Target="https://softuni.bg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6.gi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eg"/><Relationship Id="rId2" Type="http://schemas.openxmlformats.org/officeDocument/2006/relationships/hyperlink" Target="https://quiz.softuni.bg/" TargetMode="Externa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courses/programming-basics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softuni.bg/forum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trainings/3631/programming-basics-with-javascript-march-2022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hyperlink" Target="https://code.visualstudio.com/" TargetMode="External"/><Relationship Id="rId7" Type="http://schemas.openxmlformats.org/officeDocument/2006/relationships/image" Target="../media/image9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jsfiddle.net/" TargetMode="External"/><Relationship Id="rId5" Type="http://schemas.openxmlformats.org/officeDocument/2006/relationships/hyperlink" Target="https://www.jetbrains.com/webstorm/" TargetMode="External"/><Relationship Id="rId4" Type="http://schemas.openxmlformats.org/officeDocument/2006/relationships/hyperlink" Target="http://svn.softuni.org/admin/svn/programming-basics-2022/trunk/Installation-Guidelines/01.0%20PB-JS-Visual-Studio-Code-Installation-Guidelines.docx" TargetMode="External"/><Relationship Id="rId9" Type="http://schemas.openxmlformats.org/officeDocument/2006/relationships/image" Target="../media/image9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li.do/" TargetMode="Externa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customXml" Target="../ink/ink5.xml"/><Relationship Id="rId13" Type="http://schemas.openxmlformats.org/officeDocument/2006/relationships/image" Target="../media/image106.png"/><Relationship Id="rId3" Type="http://schemas.openxmlformats.org/officeDocument/2006/relationships/customXml" Target="../ink/ink1.xml"/><Relationship Id="rId7" Type="http://schemas.openxmlformats.org/officeDocument/2006/relationships/customXml" Target="../ink/ink4.xml"/><Relationship Id="rId12" Type="http://schemas.openxmlformats.org/officeDocument/2006/relationships/customXml" Target="../ink/ink8.xml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3.xml"/><Relationship Id="rId11" Type="http://schemas.openxmlformats.org/officeDocument/2006/relationships/image" Target="../media/image105.png"/><Relationship Id="rId5" Type="http://schemas.openxmlformats.org/officeDocument/2006/relationships/customXml" Target="../ink/ink2.xml"/><Relationship Id="rId10" Type="http://schemas.openxmlformats.org/officeDocument/2006/relationships/customXml" Target="../ink/ink7.xml"/><Relationship Id="rId4" Type="http://schemas.openxmlformats.org/officeDocument/2006/relationships/image" Target="../media/image104.png"/><Relationship Id="rId9" Type="http://schemas.openxmlformats.org/officeDocument/2006/relationships/customXml" Target="../ink/ink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" TargetMode="External"/><Relationship Id="rId7" Type="http://schemas.openxmlformats.org/officeDocument/2006/relationships/hyperlink" Target="https://forum.softuni.bg/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www.facebook.com/SoftwareUniversity" TargetMode="External"/><Relationship Id="rId5" Type="http://schemas.openxmlformats.org/officeDocument/2006/relationships/hyperlink" Target="https://softuni.foundation/" TargetMode="External"/><Relationship Id="rId4" Type="http://schemas.openxmlformats.org/officeDocument/2006/relationships/hyperlink" Target="https://about.softuni.bg/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about.softuni.bg/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1.png"/><Relationship Id="rId4" Type="http://schemas.openxmlformats.org/officeDocument/2006/relationships/hyperlink" Target="https://softuni.bg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hyperlink" Target="https://www.sli.do/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smartit.bg/" TargetMode="External"/><Relationship Id="rId13" Type="http://schemas.openxmlformats.org/officeDocument/2006/relationships/image" Target="../media/image68.png"/><Relationship Id="rId18" Type="http://schemas.openxmlformats.org/officeDocument/2006/relationships/hyperlink" Target="https://bg.it.schwarz/schwarz-it-bulgaria" TargetMode="External"/><Relationship Id="rId26" Type="http://schemas.openxmlformats.org/officeDocument/2006/relationships/hyperlink" Target="https://indeavr.com/" TargetMode="External"/><Relationship Id="rId3" Type="http://schemas.openxmlformats.org/officeDocument/2006/relationships/image" Target="../media/image63.jpg"/><Relationship Id="rId21" Type="http://schemas.openxmlformats.org/officeDocument/2006/relationships/image" Target="../media/image72.png"/><Relationship Id="rId7" Type="http://schemas.openxmlformats.org/officeDocument/2006/relationships/image" Target="../media/image65.png"/><Relationship Id="rId12" Type="http://schemas.openxmlformats.org/officeDocument/2006/relationships/hyperlink" Target="https://www.coca-colahellenic.com/" TargetMode="External"/><Relationship Id="rId17" Type="http://schemas.openxmlformats.org/officeDocument/2006/relationships/image" Target="../media/image70.png"/><Relationship Id="rId25" Type="http://schemas.openxmlformats.org/officeDocument/2006/relationships/image" Target="../media/image74.png"/><Relationship Id="rId2" Type="http://schemas.openxmlformats.org/officeDocument/2006/relationships/hyperlink" Target="https://www.pharvision.ai/" TargetMode="External"/><Relationship Id="rId16" Type="http://schemas.openxmlformats.org/officeDocument/2006/relationships/hyperlink" Target="https://motion-software.com/" TargetMode="External"/><Relationship Id="rId20" Type="http://schemas.openxmlformats.org/officeDocument/2006/relationships/hyperlink" Target="https://createx.bg/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postbank.bg/" TargetMode="External"/><Relationship Id="rId11" Type="http://schemas.openxmlformats.org/officeDocument/2006/relationships/image" Target="../media/image67.png"/><Relationship Id="rId24" Type="http://schemas.openxmlformats.org/officeDocument/2006/relationships/hyperlink" Target="https://de.draftkings.com/" TargetMode="External"/><Relationship Id="rId5" Type="http://schemas.openxmlformats.org/officeDocument/2006/relationships/image" Target="../media/image64.png"/><Relationship Id="rId15" Type="http://schemas.openxmlformats.org/officeDocument/2006/relationships/image" Target="../media/image69.png"/><Relationship Id="rId23" Type="http://schemas.openxmlformats.org/officeDocument/2006/relationships/image" Target="../media/image73.jpeg"/><Relationship Id="rId10" Type="http://schemas.openxmlformats.org/officeDocument/2006/relationships/hyperlink" Target="https://www.softwaregroup.com/" TargetMode="External"/><Relationship Id="rId19" Type="http://schemas.openxmlformats.org/officeDocument/2006/relationships/image" Target="../media/image71.png"/><Relationship Id="rId4" Type="http://schemas.openxmlformats.org/officeDocument/2006/relationships/hyperlink" Target="https://www.superhosting.bg/" TargetMode="External"/><Relationship Id="rId9" Type="http://schemas.openxmlformats.org/officeDocument/2006/relationships/image" Target="../media/image66.jpg"/><Relationship Id="rId14" Type="http://schemas.openxmlformats.org/officeDocument/2006/relationships/hyperlink" Target="https://taulia.com/company/careers/" TargetMode="External"/><Relationship Id="rId22" Type="http://schemas.openxmlformats.org/officeDocument/2006/relationships/hyperlink" Target="https://pokerstarscareers.com/" TargetMode="External"/><Relationship Id="rId27" Type="http://schemas.openxmlformats.org/officeDocument/2006/relationships/image" Target="../media/image7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hyperlink" Target="https://www.youtube.com/c/CodeItUpwithIvo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7.png"/><Relationship Id="rId4" Type="http://schemas.openxmlformats.org/officeDocument/2006/relationships/hyperlink" Target="https://virtualracingschool.com/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920CAD-4D33-470F-87FF-6E4C222A90D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643191" y="6283395"/>
            <a:ext cx="2950749" cy="351754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hlinkClick r:id="rId3"/>
              </a:rPr>
              <a:t>www.softuni.bg</a:t>
            </a:r>
            <a:endParaRPr lang="bg-BG" dirty="0">
              <a:solidFill>
                <a:schemeClr val="bg1"/>
              </a:solidFill>
            </a:endParaRP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7"/>
          </p:nvPr>
        </p:nvSpPr>
        <p:spPr>
          <a:xfrm>
            <a:off x="8643191" y="5931641"/>
            <a:ext cx="2950749" cy="351754"/>
          </a:xfrm>
        </p:spPr>
        <p:txBody>
          <a:bodyPr/>
          <a:lstStyle/>
          <a:p>
            <a:r>
              <a:rPr lang="bg-BG" sz="1800" dirty="0"/>
              <a:t>Софтуерен университет</a:t>
            </a:r>
            <a:endParaRPr lang="en-US" sz="1800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0B4D3B5-E13C-4408-A045-3127D44360D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53082" y="5377460"/>
            <a:ext cx="3137440" cy="444536"/>
          </a:xfrm>
        </p:spPr>
        <p:txBody>
          <a:bodyPr/>
          <a:lstStyle/>
          <a:p>
            <a:r>
              <a:rPr lang="bg-BG" dirty="0"/>
              <a:t>Преподавателски екип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EA8F4FB-BB44-48ED-8C9C-7C2A71BFFF5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bg-BG" dirty="0"/>
              <a:t>СофтУни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bg-BG" dirty="0"/>
              <a:t>Откриване на курса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68274" y="367491"/>
            <a:ext cx="10962447" cy="882654"/>
          </a:xfrm>
        </p:spPr>
        <p:txBody>
          <a:bodyPr>
            <a:normAutofit/>
          </a:bodyPr>
          <a:lstStyle/>
          <a:p>
            <a:r>
              <a:rPr lang="bg-BG" dirty="0"/>
              <a:t>Основи на програмирането</a:t>
            </a:r>
            <a:r>
              <a:rPr lang="en-US" dirty="0"/>
              <a:t> 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FB690BE-C0F6-4280-AB59-3B1BE24780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008" y="2533321"/>
            <a:ext cx="2212117" cy="55174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A364C5E-F929-4C81-A229-261F8766267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1758" y="2431261"/>
            <a:ext cx="1995478" cy="1995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108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Учебна програма </a:t>
            </a:r>
            <a:endParaRPr lang="en-US" dirty="0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4DA49B6C-9518-4156-BAEB-6A86E709F2B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1941" y="1196125"/>
            <a:ext cx="11815018" cy="5528766"/>
          </a:xfrm>
        </p:spPr>
        <p:txBody>
          <a:bodyPr>
            <a:normAutofit/>
          </a:bodyPr>
          <a:lstStyle/>
          <a:p>
            <a:pPr marL="0" indent="-356616">
              <a:buFont typeface="+mj-lt"/>
              <a:buAutoNum type="arabicPeriod"/>
            </a:pPr>
            <a:r>
              <a:rPr lang="bg-BG" dirty="0">
                <a:latin typeface="+mj-lt"/>
              </a:rPr>
              <a:t> Първи стъпки в програмирането</a:t>
            </a:r>
            <a:endParaRPr lang="ru-RU" dirty="0">
              <a:latin typeface="+mj-lt"/>
            </a:endParaRPr>
          </a:p>
          <a:p>
            <a:pPr marL="0" indent="-356616">
              <a:buFont typeface="+mj-lt"/>
              <a:buAutoNum type="arabicPeriod"/>
            </a:pPr>
            <a:r>
              <a:rPr lang="bg-BG" dirty="0">
                <a:latin typeface="+mj-lt"/>
              </a:rPr>
              <a:t> Проверки</a:t>
            </a:r>
            <a:endParaRPr lang="ru-RU" dirty="0">
              <a:latin typeface="+mj-lt"/>
            </a:endParaRPr>
          </a:p>
          <a:p>
            <a:pPr marL="0" indent="-356616">
              <a:buFont typeface="+mj-lt"/>
              <a:buAutoNum type="arabicPeriod"/>
            </a:pPr>
            <a:r>
              <a:rPr lang="bg-BG" dirty="0">
                <a:latin typeface="+mj-lt"/>
              </a:rPr>
              <a:t> По-сложни проверки</a:t>
            </a:r>
            <a:endParaRPr lang="en-US" dirty="0">
              <a:latin typeface="+mj-lt"/>
            </a:endParaRPr>
          </a:p>
          <a:p>
            <a:pPr marL="0" indent="-356616">
              <a:buFont typeface="+mj-lt"/>
              <a:buAutoNum type="arabicPeriod"/>
            </a:pPr>
            <a:r>
              <a:rPr lang="bg-BG" dirty="0">
                <a:latin typeface="+mj-lt"/>
              </a:rPr>
              <a:t> </a:t>
            </a:r>
            <a:r>
              <a:rPr lang="en-US" dirty="0">
                <a:latin typeface="+mj-lt"/>
              </a:rPr>
              <a:t>For</a:t>
            </a:r>
            <a:r>
              <a:rPr lang="bg-BG" dirty="0">
                <a:latin typeface="+mj-lt"/>
              </a:rPr>
              <a:t>-цикъл</a:t>
            </a:r>
            <a:endParaRPr lang="en-US" dirty="0">
              <a:latin typeface="+mj-lt"/>
            </a:endParaRPr>
          </a:p>
          <a:p>
            <a:pPr marL="0" indent="-356616">
              <a:buFont typeface="+mj-lt"/>
              <a:buAutoNum type="arabicPeriod"/>
            </a:pPr>
            <a:r>
              <a:rPr lang="en-US" dirty="0">
                <a:latin typeface="+mj-lt"/>
              </a:rPr>
              <a:t> While-</a:t>
            </a:r>
            <a:r>
              <a:rPr lang="bg-BG" dirty="0">
                <a:latin typeface="+mj-lt"/>
              </a:rPr>
              <a:t>цикъл</a:t>
            </a:r>
            <a:endParaRPr lang="en-US" dirty="0">
              <a:latin typeface="+mj-lt"/>
            </a:endParaRPr>
          </a:p>
          <a:p>
            <a:pPr marL="0" indent="-356616">
              <a:buFont typeface="+mj-lt"/>
              <a:buAutoNum type="arabicPeriod"/>
            </a:pPr>
            <a:r>
              <a:rPr lang="en-US" dirty="0">
                <a:latin typeface="+mj-lt"/>
              </a:rPr>
              <a:t> </a:t>
            </a:r>
            <a:r>
              <a:rPr lang="bg-BG" dirty="0">
                <a:latin typeface="+mj-lt"/>
              </a:rPr>
              <a:t>Вложени</a:t>
            </a:r>
            <a:r>
              <a:rPr lang="ru-RU" dirty="0">
                <a:latin typeface="+mj-lt"/>
              </a:rPr>
              <a:t> цикли</a:t>
            </a:r>
          </a:p>
          <a:p>
            <a:pPr marL="0" indent="-356616">
              <a:buFont typeface="+mj-lt"/>
              <a:buAutoNum type="arabicPeriod"/>
            </a:pPr>
            <a:r>
              <a:rPr lang="ru-RU" dirty="0"/>
              <a:t> Подготовка за </a:t>
            </a:r>
            <a:r>
              <a:rPr lang="bg-BG" dirty="0"/>
              <a:t>изпит</a:t>
            </a:r>
            <a:endParaRPr lang="en-US" dirty="0"/>
          </a:p>
          <a:p>
            <a:pPr marL="0" indent="-356616">
              <a:buFont typeface="+mj-lt"/>
              <a:buAutoNum type="arabicPeriod"/>
            </a:pPr>
            <a:endParaRPr lang="ru-RU" dirty="0">
              <a:latin typeface="+mj-lt"/>
            </a:endParaRP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ABDBC988-9487-4BB8-B530-D4F6EC7D31A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47751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302D1E6-5D95-480B-8FC5-303A75ACB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Разпределение на лекция</a:t>
            </a:r>
            <a:endParaRPr lang="en-US" dirty="0"/>
          </a:p>
        </p:txBody>
      </p:sp>
      <p:graphicFrame>
        <p:nvGraphicFramePr>
          <p:cNvPr id="6" name="Group 134">
            <a:extLst>
              <a:ext uri="{FF2B5EF4-FFF2-40B4-BE49-F238E27FC236}">
                <a16:creationId xmlns:a16="http://schemas.microsoft.com/office/drawing/2014/main" id="{40B5E440-8818-4D2A-A210-CDACD012313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20789018"/>
              </p:ext>
            </p:extLst>
          </p:nvPr>
        </p:nvGraphicFramePr>
        <p:xfrm>
          <a:off x="966000" y="1809000"/>
          <a:ext cx="9677400" cy="3611447"/>
        </p:xfrm>
        <a:graphic>
          <a:graphicData uri="http://schemas.openxmlformats.org/drawingml/2006/table">
            <a:tbl>
              <a:tblPr/>
              <a:tblGrid>
                <a:gridCol w="49947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826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7522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bg-BG" sz="2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Дейност</a:t>
                      </a:r>
                      <a:endParaRPr kumimoji="1" lang="en-US" sz="2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2726" marR="142726" marT="108000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bg-BG" sz="2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Времетраене</a:t>
                      </a:r>
                      <a:endParaRPr kumimoji="1" lang="en-US" sz="2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2726" marR="142726" marT="108000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9094"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Лекционна част</a:t>
                      </a:r>
                      <a:endParaRPr lang="en-US" b="0" dirty="0"/>
                    </a:p>
                  </a:txBody>
                  <a:tcPr marT="108000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60 минути</a:t>
                      </a:r>
                      <a:endParaRPr lang="en-US" dirty="0"/>
                    </a:p>
                  </a:txBody>
                  <a:tcPr marT="108000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6312">
                <a:tc>
                  <a:txBody>
                    <a:bodyPr/>
                    <a:lstStyle/>
                    <a:p>
                      <a:pPr marL="0" marR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bg-BG" dirty="0"/>
                        <a:t>Почивка</a:t>
                      </a:r>
                      <a:endParaRPr lang="en-US" b="0" dirty="0"/>
                    </a:p>
                  </a:txBody>
                  <a:tcPr marT="108000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15 минути</a:t>
                      </a:r>
                      <a:endParaRPr lang="en-US" dirty="0"/>
                    </a:p>
                  </a:txBody>
                  <a:tcPr marT="108000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61705"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Лекционна част</a:t>
                      </a:r>
                      <a:endParaRPr lang="en-US" b="0" dirty="0"/>
                    </a:p>
                  </a:txBody>
                  <a:tcPr marT="108000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50 минути</a:t>
                      </a:r>
                      <a:endParaRPr lang="en-US" dirty="0"/>
                    </a:p>
                  </a:txBody>
                  <a:tcPr marT="108000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9519">
                <a:tc>
                  <a:txBody>
                    <a:bodyPr/>
                    <a:lstStyle/>
                    <a:p>
                      <a:pPr marL="0" marR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bg-BG" dirty="0"/>
                        <a:t>Почивка</a:t>
                      </a:r>
                      <a:endParaRPr lang="en-US" b="0" dirty="0">
                        <a:solidFill>
                          <a:schemeClr val="bg1"/>
                        </a:solidFill>
                      </a:endParaRPr>
                    </a:p>
                  </a:txBody>
                  <a:tcPr marT="108000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43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bg-BG" dirty="0"/>
                        <a:t>15 минути</a:t>
                      </a:r>
                      <a:endParaRPr lang="en-US" dirty="0"/>
                    </a:p>
                  </a:txBody>
                  <a:tcPr marT="108000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09519"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bg-BG" dirty="0"/>
                        <a:t>Лекционна част</a:t>
                      </a:r>
                      <a:endParaRPr lang="en-US" b="0" dirty="0"/>
                    </a:p>
                  </a:txBody>
                  <a:tcPr marT="108000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43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bg-BG" dirty="0"/>
                        <a:t>40 минути</a:t>
                      </a:r>
                      <a:endParaRPr lang="en-US" dirty="0"/>
                    </a:p>
                  </a:txBody>
                  <a:tcPr marT="108000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0586892"/>
                  </a:ext>
                </a:extLst>
              </a:tr>
            </a:tbl>
          </a:graphicData>
        </a:graphic>
      </p:graphicFrame>
      <p:sp>
        <p:nvSpPr>
          <p:cNvPr id="5" name="Slide Number">
            <a:extLst>
              <a:ext uri="{FF2B5EF4-FFF2-40B4-BE49-F238E27FC236}">
                <a16:creationId xmlns:a16="http://schemas.microsoft.com/office/drawing/2014/main" id="{0EAAAD0D-2679-4034-BAC1-36D725423C3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185875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Ð ÐµÐ·ÑÐ»ÑÐ°Ñ Ñ Ð¸Ð·Ð¾Ð±ÑÐ°Ð¶ÐµÐ½Ð¸Ðµ Ð·Ð° lecture png">
            <a:extLst>
              <a:ext uri="{FF2B5EF4-FFF2-40B4-BE49-F238E27FC236}">
                <a16:creationId xmlns:a16="http://schemas.microsoft.com/office/drawing/2014/main" id="{1316E379-60D6-43AE-8A90-18B5941D62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1422071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4CE49BE8-6F84-490C-B794-E3E75048207C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dirty="0"/>
              <a:t>Преподаватели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6855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type="body" sz="quarter" idx="10"/>
          </p:nvPr>
        </p:nvSpPr>
        <p:spPr>
          <a:xfrm>
            <a:off x="457200" y="1752601"/>
            <a:ext cx="8434388" cy="458787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bg-BG" sz="3600" b="1" dirty="0"/>
              <a:t>Тодор Стоянов</a:t>
            </a:r>
            <a:endParaRPr lang="en-US" sz="3600" b="1" dirty="0"/>
          </a:p>
          <a:p>
            <a:pPr marL="609494" lvl="2" indent="-304747">
              <a:lnSpc>
                <a:spcPct val="100000"/>
              </a:lnSpc>
              <a:buClr>
                <a:schemeClr val="tx1"/>
              </a:buClr>
              <a:buSzPct val="100000"/>
            </a:pPr>
            <a:r>
              <a:rPr lang="bg-BG" sz="3200" dirty="0"/>
              <a:t>Преподавател и топ студент </a:t>
            </a:r>
            <a:br>
              <a:rPr lang="bg-BG" sz="3200" dirty="0"/>
            </a:br>
            <a:r>
              <a:rPr lang="bg-BG" sz="3200" dirty="0"/>
              <a:t>в СофтУни</a:t>
            </a:r>
            <a:r>
              <a:rPr lang="en-US" sz="3200" dirty="0"/>
              <a:t>: </a:t>
            </a:r>
            <a:r>
              <a:rPr lang="en-US" sz="3200" b="1" dirty="0"/>
              <a:t>Java </a:t>
            </a:r>
            <a:r>
              <a:rPr lang="bg-BG" sz="3200" b="1" dirty="0"/>
              <a:t>и </a:t>
            </a:r>
            <a:r>
              <a:rPr lang="en-US" sz="3200" b="1" dirty="0"/>
              <a:t>JavaScript</a:t>
            </a:r>
            <a:endParaRPr lang="bg-BG" sz="3200" b="1" dirty="0"/>
          </a:p>
          <a:p>
            <a:pPr marL="609494" lvl="2" indent="-304747">
              <a:lnSpc>
                <a:spcPct val="100000"/>
              </a:lnSpc>
              <a:buClr>
                <a:schemeClr val="tx1"/>
              </a:buClr>
              <a:buSzPct val="100000"/>
            </a:pPr>
            <a:r>
              <a:rPr lang="en-US" sz="3200" b="1" dirty="0"/>
              <a:t>Junior JavaScript Developer</a:t>
            </a:r>
            <a:endParaRPr lang="bg-BG" sz="3200" b="1" dirty="0"/>
          </a:p>
          <a:p>
            <a:pPr marL="609494" lvl="2" indent="-304747">
              <a:lnSpc>
                <a:spcPct val="100000"/>
              </a:lnSpc>
              <a:buClr>
                <a:schemeClr val="tx1"/>
              </a:buClr>
              <a:buSzPct val="100000"/>
            </a:pPr>
            <a:r>
              <a:rPr lang="bg-BG" sz="3200" dirty="0"/>
              <a:t>Опит като </a:t>
            </a:r>
            <a:r>
              <a:rPr lang="bg-BG" sz="3200" b="1" dirty="0"/>
              <a:t>системен администратор</a:t>
            </a:r>
            <a:endParaRPr lang="en-US" sz="3200" b="1" dirty="0"/>
          </a:p>
          <a:p>
            <a:pPr marL="0" indent="-761386">
              <a:lnSpc>
                <a:spcPct val="100000"/>
              </a:lnSpc>
              <a:buClr>
                <a:schemeClr val="tx1"/>
              </a:buClr>
              <a:buSzPct val="100000"/>
            </a:pPr>
            <a:endParaRPr lang="bg-BG" sz="3600" dirty="0"/>
          </a:p>
          <a:p>
            <a:pPr marL="304747" lvl="2" indent="0">
              <a:lnSpc>
                <a:spcPct val="100000"/>
              </a:lnSpc>
              <a:buClr>
                <a:srgbClr val="F2B254"/>
              </a:buClr>
              <a:buSzPct val="100000"/>
              <a:buNone/>
            </a:pPr>
            <a:endParaRPr lang="bg-BG" sz="3200" dirty="0"/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endParaRPr lang="bg-BG" sz="3200" dirty="0"/>
          </a:p>
          <a:p>
            <a:pPr>
              <a:lnSpc>
                <a:spcPct val="100000"/>
              </a:lnSpc>
            </a:pPr>
            <a:endParaRPr lang="bg-BG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Преподаватели</a:t>
            </a:r>
            <a:endParaRPr lang="en-US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11563400" y="6397195"/>
            <a:ext cx="428710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>
                <a:defRPr/>
              </a:pPr>
              <a:t>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3BBA654-E82F-40F8-AA5F-D68110EE0F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6200" y="1899000"/>
            <a:ext cx="3352800" cy="33528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258374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90406" y="1229924"/>
            <a:ext cx="8155594" cy="5527326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bg-BG" b="1" dirty="0"/>
              <a:t>Ивайло Димитров</a:t>
            </a:r>
          </a:p>
          <a:p>
            <a:pPr lvl="1">
              <a:lnSpc>
                <a:spcPct val="120000"/>
              </a:lnSpc>
            </a:pPr>
            <a:r>
              <a:rPr lang="bg-BG" b="1" dirty="0"/>
              <a:t>Софтуерен разработчик в</a:t>
            </a:r>
            <a:r>
              <a:rPr lang="en-US" b="1" dirty="0"/>
              <a:t> EPAM Systems</a:t>
            </a:r>
            <a:endParaRPr lang="bg-BG" b="1" dirty="0"/>
          </a:p>
          <a:p>
            <a:pPr lvl="1">
              <a:lnSpc>
                <a:spcPct val="120000"/>
              </a:lnSpc>
            </a:pPr>
            <a:r>
              <a:rPr lang="en-US" dirty="0"/>
              <a:t>4 </a:t>
            </a:r>
            <a:r>
              <a:rPr lang="bg-BG" dirty="0"/>
              <a:t>годишен опит като </a:t>
            </a:r>
            <a:r>
              <a:rPr lang="bg-BG" b="1" dirty="0"/>
              <a:t>преподавател</a:t>
            </a:r>
          </a:p>
          <a:p>
            <a:pPr marL="442912" lvl="1" indent="0">
              <a:lnSpc>
                <a:spcPct val="120000"/>
              </a:lnSpc>
              <a:buNone/>
            </a:pPr>
            <a:r>
              <a:rPr lang="bg-BG" b="1" dirty="0"/>
              <a:t>    </a:t>
            </a:r>
            <a:r>
              <a:rPr lang="bg-BG" dirty="0"/>
              <a:t>в</a:t>
            </a:r>
            <a:r>
              <a:rPr lang="bg-BG" b="1" dirty="0"/>
              <a:t> СофтУни</a:t>
            </a:r>
          </a:p>
          <a:p>
            <a:pPr lvl="1">
              <a:lnSpc>
                <a:spcPct val="120000"/>
              </a:lnSpc>
            </a:pPr>
            <a:r>
              <a:rPr lang="en-US" b="1" dirty="0"/>
              <a:t>Front-end development</a:t>
            </a:r>
          </a:p>
          <a:p>
            <a:pPr lvl="1">
              <a:lnSpc>
                <a:spcPct val="120000"/>
              </a:lnSpc>
            </a:pPr>
            <a:r>
              <a:rPr lang="bg-BG" dirty="0"/>
              <a:t>Лектор на различни </a:t>
            </a:r>
            <a:r>
              <a:rPr lang="bg-BG" b="1" dirty="0"/>
              <a:t>конференции</a:t>
            </a:r>
            <a:r>
              <a:rPr lang="bg-BG" dirty="0"/>
              <a:t> и семинари</a:t>
            </a:r>
            <a:endParaRPr lang="en-US" dirty="0"/>
          </a:p>
          <a:p>
            <a:pPr>
              <a:lnSpc>
                <a:spcPct val="120000"/>
              </a:lnSpc>
            </a:pPr>
            <a:endParaRPr lang="bg-BG" b="1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Преподаватели</a:t>
            </a: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DF34E902-A017-4E43-991D-F666D4C518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14</a:t>
            </a:fld>
            <a:endParaRPr lang="en-US" noProof="0" dirty="0"/>
          </a:p>
        </p:txBody>
      </p:sp>
      <p:pic>
        <p:nvPicPr>
          <p:cNvPr id="5" name="Картина 4">
            <a:extLst>
              <a:ext uri="{FF2B5EF4-FFF2-40B4-BE49-F238E27FC236}">
                <a16:creationId xmlns:a16="http://schemas.microsoft.com/office/drawing/2014/main" id="{3A0C556F-1B12-4313-AE32-0C7C212BEB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1000" y="1719000"/>
            <a:ext cx="2700000" cy="358506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801409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A0AD04-6AF6-4BF7-B813-275F459231F7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dirty="0"/>
              <a:t>Домашни, изпити и оценяване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7BB002B-ED12-4D37-943B-9C9BBD4805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1" y="1337389"/>
            <a:ext cx="2709775" cy="270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405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EB9688-3BF8-45AB-B6BA-0077631A508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23796" y="983404"/>
            <a:ext cx="10496648" cy="5546589"/>
          </a:xfrm>
        </p:spPr>
        <p:txBody>
          <a:bodyPr>
            <a:normAutofit/>
          </a:bodyPr>
          <a:lstStyle/>
          <a:p>
            <a:pPr lvl="1"/>
            <a:r>
              <a:rPr lang="bg-BG" sz="3600" dirty="0"/>
              <a:t>Упражненията са </a:t>
            </a:r>
            <a:r>
              <a:rPr lang="bg-BG" sz="3600" b="1" dirty="0">
                <a:solidFill>
                  <a:schemeClr val="bg1"/>
                </a:solidFill>
              </a:rPr>
              <a:t>много важни</a:t>
            </a:r>
            <a:r>
              <a:rPr lang="en-US" sz="3600" b="1" dirty="0">
                <a:solidFill>
                  <a:schemeClr val="bg1"/>
                </a:solidFill>
              </a:rPr>
              <a:t>!</a:t>
            </a:r>
          </a:p>
          <a:p>
            <a:pPr lvl="2"/>
            <a:r>
              <a:rPr lang="bg-BG" sz="3200" dirty="0"/>
              <a:t>Трябва да програмирате </a:t>
            </a:r>
            <a:r>
              <a:rPr lang="bg-BG" sz="3200" b="1" dirty="0">
                <a:solidFill>
                  <a:schemeClr val="bg1"/>
                </a:solidFill>
              </a:rPr>
              <a:t>всеки ден</a:t>
            </a:r>
            <a:r>
              <a:rPr lang="bg-BG" sz="3200" dirty="0">
                <a:solidFill>
                  <a:schemeClr val="bg1"/>
                </a:solidFill>
              </a:rPr>
              <a:t>!</a:t>
            </a:r>
            <a:endParaRPr lang="en-US" sz="3200" dirty="0">
              <a:solidFill>
                <a:schemeClr val="bg1"/>
              </a:solidFill>
            </a:endParaRPr>
          </a:p>
          <a:p>
            <a:pPr lvl="1"/>
            <a:r>
              <a:rPr lang="bg-BG" sz="3600" dirty="0"/>
              <a:t>Във всяко учебно занятие има </a:t>
            </a:r>
            <a:r>
              <a:rPr lang="bg-BG" sz="3600" b="1" dirty="0">
                <a:solidFill>
                  <a:schemeClr val="bg1"/>
                </a:solidFill>
              </a:rPr>
              <a:t>задачи</a:t>
            </a:r>
            <a:endParaRPr lang="en-US" sz="3600" b="1" dirty="0">
              <a:solidFill>
                <a:schemeClr val="bg1"/>
              </a:solidFill>
            </a:endParaRPr>
          </a:p>
          <a:p>
            <a:pPr lvl="2"/>
            <a:r>
              <a:rPr lang="bg-BG" sz="3200" dirty="0"/>
              <a:t>Решаваме част от тях</a:t>
            </a:r>
            <a:r>
              <a:rPr lang="en-US" sz="3200" dirty="0"/>
              <a:t> </a:t>
            </a:r>
            <a:r>
              <a:rPr lang="bg-BG" sz="3200" dirty="0"/>
              <a:t>по време на занятие</a:t>
            </a:r>
            <a:endParaRPr lang="en-US" sz="3200" dirty="0"/>
          </a:p>
          <a:p>
            <a:pPr lvl="2"/>
            <a:r>
              <a:rPr lang="bg-BG" sz="3200" dirty="0"/>
              <a:t>Решенията трябва да бъдат предадени в </a:t>
            </a:r>
            <a:r>
              <a:rPr lang="en-US" sz="3200" dirty="0"/>
              <a:t>Judge </a:t>
            </a:r>
            <a:r>
              <a:rPr lang="bg-BG" sz="3200" dirty="0"/>
              <a:t>системата</a:t>
            </a:r>
            <a:r>
              <a:rPr lang="en-US" sz="3200" dirty="0"/>
              <a:t>: </a:t>
            </a:r>
            <a:r>
              <a:rPr lang="en-US" sz="3200" b="1" dirty="0">
                <a:solidFill>
                  <a:schemeClr val="bg1"/>
                </a:solidFill>
                <a:hlinkClick r:id="rId3"/>
              </a:rPr>
              <a:t>judge.softuni.org</a:t>
            </a:r>
            <a:endParaRPr lang="en-US" sz="3200" b="1" dirty="0">
              <a:solidFill>
                <a:schemeClr val="bg1"/>
              </a:solidFill>
            </a:endParaRPr>
          </a:p>
          <a:p>
            <a:pPr lvl="2"/>
            <a:r>
              <a:rPr lang="bg-BG" sz="3200" dirty="0"/>
              <a:t>За д</a:t>
            </a:r>
            <a:r>
              <a:rPr lang="en-US" sz="3200" dirty="0"/>
              <a:t>a</a:t>
            </a:r>
            <a:r>
              <a:rPr lang="bg-BG" sz="3200" dirty="0"/>
              <a:t> получите </a:t>
            </a:r>
            <a:r>
              <a:rPr lang="bg-BG" sz="3200" b="1" dirty="0">
                <a:solidFill>
                  <a:schemeClr val="bg1"/>
                </a:solidFill>
              </a:rPr>
              <a:t>5% бонус</a:t>
            </a:r>
            <a:r>
              <a:rPr lang="en-US" sz="3200" b="1" dirty="0"/>
              <a:t>:</a:t>
            </a:r>
            <a:r>
              <a:rPr lang="bg-BG" sz="3200" b="1" dirty="0">
                <a:solidFill>
                  <a:schemeClr val="bg1"/>
                </a:solidFill>
              </a:rPr>
              <a:t> </a:t>
            </a:r>
            <a:r>
              <a:rPr lang="bg-BG" sz="3200" dirty="0"/>
              <a:t>задачите трябва да бъдат предадени в </a:t>
            </a:r>
            <a:r>
              <a:rPr lang="en-US" sz="3200" dirty="0"/>
              <a:t>Judge </a:t>
            </a:r>
            <a:r>
              <a:rPr lang="bg-BG" sz="3200" dirty="0"/>
              <a:t>системата до </a:t>
            </a:r>
            <a:r>
              <a:rPr lang="bg-BG" sz="3200" b="1" dirty="0">
                <a:solidFill>
                  <a:schemeClr val="bg1"/>
                </a:solidFill>
              </a:rPr>
              <a:t>11 април</a:t>
            </a:r>
            <a:endParaRPr lang="en-US" sz="3200" b="1" dirty="0">
              <a:solidFill>
                <a:schemeClr val="bg1"/>
              </a:solidFill>
            </a:endParaRPr>
          </a:p>
          <a:p>
            <a:pPr lvl="2"/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Упражнения и домашни</a:t>
            </a:r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2AD27558-0732-43DD-8C0F-B4D11CAF85B7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4208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D984D7-5EEE-41B4-BFDB-67DEB28B33B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dirty="0"/>
              <a:t>Всички изпити и домашни се </a:t>
            </a:r>
            <a:r>
              <a:rPr lang="bg-BG" b="1" dirty="0">
                <a:solidFill>
                  <a:schemeClr val="bg1"/>
                </a:solidFill>
              </a:rPr>
              <a:t>тестват автоматизирано</a:t>
            </a:r>
            <a:endParaRPr lang="en-US" b="1" dirty="0">
              <a:solidFill>
                <a:schemeClr val="bg1"/>
              </a:solidFill>
            </a:endParaRPr>
          </a:p>
          <a:p>
            <a:pPr lvl="1"/>
            <a:r>
              <a:rPr lang="bg-BG" dirty="0"/>
              <a:t>През онлайн </a:t>
            </a:r>
            <a:r>
              <a:rPr lang="en-US" dirty="0"/>
              <a:t>Judge </a:t>
            </a:r>
            <a:r>
              <a:rPr lang="bg-BG" dirty="0"/>
              <a:t>система: </a:t>
            </a:r>
            <a:r>
              <a:rPr lang="en-US" b="1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judge.softuni.bg</a:t>
            </a:r>
            <a:endParaRPr lang="en-US" b="1" dirty="0">
              <a:solidFill>
                <a:schemeClr val="bg1"/>
              </a:solidFill>
            </a:endParaRPr>
          </a:p>
          <a:p>
            <a:pPr lvl="1"/>
            <a:r>
              <a:rPr lang="bg-BG" dirty="0"/>
              <a:t>Ще я използвате на всяко учебно занятие</a:t>
            </a:r>
            <a:endParaRPr lang="en-US" dirty="0"/>
          </a:p>
          <a:p>
            <a:pPr lvl="1"/>
            <a:r>
              <a:rPr lang="bg-BG" dirty="0"/>
              <a:t>Влиза се с вашия </a:t>
            </a:r>
            <a:r>
              <a:rPr lang="en-US" b="1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softuni.bg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bg-BG" dirty="0"/>
              <a:t>акаунт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Система за онлайн оценяване (</a:t>
            </a:r>
            <a:r>
              <a:rPr lang="en-US" dirty="0"/>
              <a:t>Judge)</a:t>
            </a:r>
          </a:p>
        </p:txBody>
      </p:sp>
      <p:pic>
        <p:nvPicPr>
          <p:cNvPr id="1026" name="Picture 2" descr="Ð ÐµÐ·ÑÐ»ÑÐ°Ñ Ñ Ð¸Ð·Ð¾Ð±ÑÐ°Ð¶ÐµÐ½Ð¸Ðµ Ð·Ð° judge png">
            <a:extLst>
              <a:ext uri="{FF2B5EF4-FFF2-40B4-BE49-F238E27FC236}">
                <a16:creationId xmlns:a16="http://schemas.microsoft.com/office/drawing/2014/main" id="{5AE423BD-5ED9-454A-BF60-132DFE41A5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4414" y="3657600"/>
            <a:ext cx="236220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">
            <a:extLst>
              <a:ext uri="{FF2B5EF4-FFF2-40B4-BE49-F238E27FC236}">
                <a16:creationId xmlns:a16="http://schemas.microsoft.com/office/drawing/2014/main" id="{E43D62CE-426E-4CBE-8D7E-05E339FCE2C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97420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D984D7-5EEE-41B4-BFDB-67DEB28B33B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vert="horz" lIns="108000" tIns="36000" rIns="108000" bIns="36000" rtlCol="0" anchor="t">
            <a:normAutofit/>
          </a:bodyPr>
          <a:lstStyle/>
          <a:p>
            <a:pPr marL="456565" indent="-456565"/>
            <a:r>
              <a:rPr lang="bg-BG" sz="3200" dirty="0"/>
              <a:t>Качвате </a:t>
            </a:r>
            <a:r>
              <a:rPr lang="bg-BG" sz="3200" b="1" dirty="0">
                <a:solidFill>
                  <a:schemeClr val="bg1"/>
                </a:solidFill>
              </a:rPr>
              <a:t>сорс кода </a:t>
            </a:r>
            <a:r>
              <a:rPr lang="en-US" sz="3200" dirty="0"/>
              <a:t>(</a:t>
            </a:r>
            <a:r>
              <a:rPr lang="bg-BG" sz="3200" dirty="0"/>
              <a:t>програмата)</a:t>
            </a:r>
            <a:endParaRPr lang="en-US" sz="3200" dirty="0">
              <a:cs typeface="Calibri"/>
            </a:endParaRPr>
          </a:p>
          <a:p>
            <a:pPr marL="456565" indent="-456565"/>
            <a:r>
              <a:rPr lang="bg-BG" sz="3200" dirty="0"/>
              <a:t>Програмата се проверява с поредица </a:t>
            </a:r>
            <a:r>
              <a:rPr lang="bg-BG" sz="3200" b="1" dirty="0">
                <a:solidFill>
                  <a:schemeClr val="bg1"/>
                </a:solidFill>
              </a:rPr>
              <a:t>тестове</a:t>
            </a:r>
            <a:endParaRPr lang="bg-BG" sz="3200" b="1" dirty="0">
              <a:solidFill>
                <a:schemeClr val="bg1"/>
              </a:solidFill>
              <a:cs typeface="Calibri"/>
            </a:endParaRPr>
          </a:p>
          <a:p>
            <a:pPr marL="456565" indent="-456565"/>
            <a:r>
              <a:rPr lang="bg-BG" sz="3200" dirty="0"/>
              <a:t>За всеки успешен </a:t>
            </a:r>
            <a:br>
              <a:rPr lang="bg-BG" sz="3200" dirty="0">
                <a:cs typeface="Calibri"/>
              </a:rPr>
            </a:br>
            <a:r>
              <a:rPr lang="bg-BG" sz="3200" dirty="0"/>
              <a:t>тест получавате </a:t>
            </a:r>
            <a:r>
              <a:rPr lang="bg-BG" sz="3200" b="1" dirty="0">
                <a:solidFill>
                  <a:schemeClr val="bg1"/>
                </a:solidFill>
              </a:rPr>
              <a:t>точки</a:t>
            </a:r>
            <a:endParaRPr lang="en-US" sz="3200" b="1" dirty="0">
              <a:solidFill>
                <a:schemeClr val="bg1"/>
              </a:solidFill>
              <a:cs typeface="Calibri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sz="4000" dirty="0"/>
              <a:t>Как работи тестването в</a:t>
            </a:r>
            <a:r>
              <a:rPr lang="en-US" sz="4000" dirty="0"/>
              <a:t> Judge </a:t>
            </a:r>
            <a:r>
              <a:rPr lang="bg-BG" sz="4000" dirty="0"/>
              <a:t>системата</a:t>
            </a:r>
            <a:r>
              <a:rPr lang="en-US" sz="4000" dirty="0"/>
              <a:t>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82B0A7A-A46A-47C8-A726-420D149102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6000" y="3953862"/>
            <a:ext cx="2081100" cy="74244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6EAFE43-B6AE-42AE-B488-6E7B040E943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6002" y="2639146"/>
            <a:ext cx="6554180" cy="3858992"/>
          </a:xfrm>
          <a:prstGeom prst="rect">
            <a:avLst/>
          </a:prstGeom>
        </p:spPr>
      </p:pic>
      <p:sp>
        <p:nvSpPr>
          <p:cNvPr id="9" name="Slide Number">
            <a:extLst>
              <a:ext uri="{FF2B5EF4-FFF2-40B4-BE49-F238E27FC236}">
                <a16:creationId xmlns:a16="http://schemas.microsoft.com/office/drawing/2014/main" id="{8A163FF2-244E-4D88-8FE3-57EBACD9D8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16726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1DA3A26-7C67-44DE-8FD8-FD60FBF1D4A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91000" y="1224000"/>
            <a:ext cx="10215000" cy="57916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bg-BG" sz="3200" dirty="0"/>
              <a:t>Курсът "Основи на програмирането" завършва с онлайн практически и теоретичен изпит:</a:t>
            </a:r>
          </a:p>
          <a:p>
            <a:pPr lvl="1">
              <a:lnSpc>
                <a:spcPct val="100000"/>
              </a:lnSpc>
            </a:pPr>
            <a:r>
              <a:rPr lang="bg-BG" sz="3000" dirty="0"/>
              <a:t>Предварителен изпит – </a:t>
            </a:r>
            <a:r>
              <a:rPr lang="bg-BG" sz="3000" b="1" dirty="0">
                <a:solidFill>
                  <a:srgbClr val="F2A40D"/>
                </a:solidFill>
              </a:rPr>
              <a:t>9 и </a:t>
            </a:r>
            <a:r>
              <a:rPr lang="en-US" sz="3000" b="1" dirty="0">
                <a:solidFill>
                  <a:srgbClr val="F2A40D"/>
                </a:solidFill>
              </a:rPr>
              <a:t>1</a:t>
            </a:r>
            <a:r>
              <a:rPr lang="bg-BG" sz="3000" b="1" dirty="0">
                <a:solidFill>
                  <a:srgbClr val="F2A40D"/>
                </a:solidFill>
              </a:rPr>
              <a:t>0 април</a:t>
            </a:r>
            <a:endParaRPr lang="bg-BG" sz="3000" dirty="0"/>
          </a:p>
          <a:p>
            <a:pPr lvl="1">
              <a:lnSpc>
                <a:spcPct val="100000"/>
              </a:lnSpc>
            </a:pPr>
            <a:r>
              <a:rPr lang="bg-BG" sz="3000" dirty="0"/>
              <a:t>Редовен изпит – </a:t>
            </a:r>
            <a:r>
              <a:rPr lang="bg-BG" sz="3000" b="1" dirty="0">
                <a:solidFill>
                  <a:srgbClr val="F2A40D"/>
                </a:solidFill>
              </a:rPr>
              <a:t>16 и 17 април</a:t>
            </a:r>
          </a:p>
          <a:p>
            <a:pPr marL="442912" lvl="1" indent="0">
              <a:lnSpc>
                <a:spcPct val="100000"/>
              </a:lnSpc>
              <a:buNone/>
            </a:pPr>
            <a:endParaRPr lang="bg-BG" sz="3000" dirty="0"/>
          </a:p>
          <a:p>
            <a:pPr>
              <a:lnSpc>
                <a:spcPct val="100000"/>
              </a:lnSpc>
            </a:pPr>
            <a:r>
              <a:rPr lang="bg-BG" sz="3100" dirty="0"/>
              <a:t>Ранно плащане – </a:t>
            </a:r>
            <a:r>
              <a:rPr lang="bg-BG" sz="3100" b="1" dirty="0">
                <a:solidFill>
                  <a:srgbClr val="F2A40D"/>
                </a:solidFill>
              </a:rPr>
              <a:t>до</a:t>
            </a:r>
            <a:r>
              <a:rPr lang="bg-BG" sz="3100" dirty="0"/>
              <a:t> </a:t>
            </a:r>
            <a:r>
              <a:rPr lang="bg-BG" sz="3100" b="1" dirty="0">
                <a:solidFill>
                  <a:srgbClr val="F2A40D"/>
                </a:solidFill>
              </a:rPr>
              <a:t>14</a:t>
            </a:r>
            <a:r>
              <a:rPr lang="en-AS" sz="3100" b="1" dirty="0">
                <a:solidFill>
                  <a:srgbClr val="F2A40D"/>
                </a:solidFill>
              </a:rPr>
              <a:t> </a:t>
            </a:r>
            <a:r>
              <a:rPr lang="bg-BG" sz="3100" b="1" dirty="0">
                <a:solidFill>
                  <a:srgbClr val="F2A40D"/>
                </a:solidFill>
              </a:rPr>
              <a:t>март включително </a:t>
            </a:r>
            <a:r>
              <a:rPr lang="bg-BG" sz="3100" dirty="0"/>
              <a:t>(50 лв)</a:t>
            </a:r>
          </a:p>
          <a:p>
            <a:pPr>
              <a:lnSpc>
                <a:spcPct val="100000"/>
              </a:lnSpc>
            </a:pPr>
            <a:r>
              <a:rPr lang="bg-BG" sz="3100" dirty="0"/>
              <a:t>Късно плащане – </a:t>
            </a:r>
            <a:r>
              <a:rPr lang="bg-BG" sz="3100" b="1" dirty="0">
                <a:solidFill>
                  <a:srgbClr val="F2A40D"/>
                </a:solidFill>
              </a:rPr>
              <a:t>до</a:t>
            </a:r>
            <a:r>
              <a:rPr lang="bg-BG" sz="3100" dirty="0"/>
              <a:t> </a:t>
            </a:r>
            <a:r>
              <a:rPr lang="bg-BG" sz="3100" b="1" dirty="0">
                <a:solidFill>
                  <a:srgbClr val="F2A40D"/>
                </a:solidFill>
              </a:rPr>
              <a:t>11 април включително </a:t>
            </a:r>
            <a:r>
              <a:rPr lang="bg-BG" sz="3100" dirty="0"/>
              <a:t>(100 лв)</a:t>
            </a:r>
          </a:p>
          <a:p>
            <a:endParaRPr lang="bg-B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Изпити</a:t>
            </a:r>
            <a:endParaRPr lang="en-US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915459C0-B571-48F8-A2E8-8624351DFC2C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BF067CD-8E6B-4360-9AA8-C5DF2A48A6D1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18081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56B803-BC4C-46AD-9900-251AF003BB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FontTx/>
              <a:buAutoNum type="arabicPeriod"/>
            </a:pPr>
            <a:r>
              <a:rPr lang="bg-BG" dirty="0"/>
              <a:t> Цели на курса</a:t>
            </a:r>
            <a:endParaRPr lang="en-US" dirty="0"/>
          </a:p>
          <a:p>
            <a:pPr marL="0" indent="0">
              <a:buFontTx/>
              <a:buAutoNum type="arabicPeriod"/>
            </a:pPr>
            <a:r>
              <a:rPr lang="en-US" dirty="0"/>
              <a:t> </a:t>
            </a:r>
            <a:r>
              <a:rPr lang="bg-BG" dirty="0"/>
              <a:t>Учебна програма</a:t>
            </a:r>
            <a:endParaRPr lang="en-US" dirty="0"/>
          </a:p>
          <a:p>
            <a:pPr marL="0" indent="0">
              <a:buFontTx/>
              <a:buAutoNum type="arabicPeriod"/>
            </a:pPr>
            <a:r>
              <a:rPr lang="bg-BG" dirty="0"/>
              <a:t> Преподаватели</a:t>
            </a:r>
            <a:endParaRPr lang="en-US" dirty="0"/>
          </a:p>
          <a:p>
            <a:pPr marL="0" indent="0">
              <a:buFontTx/>
              <a:buAutoNum type="arabicPeriod"/>
            </a:pPr>
            <a:r>
              <a:rPr lang="bg-BG" dirty="0"/>
              <a:t> Домашни, изпити и оценяване</a:t>
            </a:r>
          </a:p>
          <a:p>
            <a:pPr marL="0" indent="0">
              <a:buFontTx/>
              <a:buAutoNum type="arabicPeriod"/>
            </a:pPr>
            <a:r>
              <a:rPr lang="bg-BG" dirty="0"/>
              <a:t> Учебни ресурси</a:t>
            </a:r>
          </a:p>
          <a:p>
            <a:pPr marL="0" indent="0">
              <a:buFontTx/>
              <a:buAutoNum type="arabicPeriod"/>
            </a:pPr>
            <a:r>
              <a:rPr lang="bg-BG" dirty="0"/>
              <a:t> Организационна част</a:t>
            </a:r>
            <a:endParaRPr lang="en-US" dirty="0"/>
          </a:p>
        </p:txBody>
      </p:sp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Съдържание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543800" y="1165582"/>
            <a:ext cx="3962400" cy="4864187"/>
          </a:xfrm>
          <a:prstGeom prst="rect">
            <a:avLst/>
          </a:prstGeom>
        </p:spPr>
      </p:pic>
      <p:sp>
        <p:nvSpPr>
          <p:cNvPr id="6" name="Slide Number">
            <a:extLst>
              <a:ext uri="{FF2B5EF4-FFF2-40B4-BE49-F238E27FC236}">
                <a16:creationId xmlns:a16="http://schemas.microsoft.com/office/drawing/2014/main" id="{F619C377-2EBC-456C-8851-F02A25FA11C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64280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1DA3A26-7C67-44DE-8FD8-FD60FBF1D4A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31000" y="965612"/>
            <a:ext cx="10134600" cy="5791638"/>
          </a:xfrm>
        </p:spPr>
        <p:txBody>
          <a:bodyPr>
            <a:normAutofit/>
          </a:bodyPr>
          <a:lstStyle/>
          <a:p>
            <a:pPr lvl="0">
              <a:lnSpc>
                <a:spcPct val="100000"/>
              </a:lnSpc>
            </a:pPr>
            <a:r>
              <a:rPr lang="bg-BG" sz="3200" b="1" dirty="0">
                <a:solidFill>
                  <a:schemeClr val="bg1"/>
                </a:solidFill>
              </a:rPr>
              <a:t>6 задачи </a:t>
            </a:r>
            <a:r>
              <a:rPr lang="bg-BG" sz="3200" dirty="0"/>
              <a:t>за </a:t>
            </a:r>
            <a:r>
              <a:rPr lang="bg-BG" sz="3200" b="1" dirty="0">
                <a:solidFill>
                  <a:schemeClr val="bg1"/>
                </a:solidFill>
              </a:rPr>
              <a:t>4 часа</a:t>
            </a:r>
            <a:r>
              <a:rPr lang="bg-BG" sz="3200" b="1" dirty="0"/>
              <a:t> </a:t>
            </a:r>
            <a:r>
              <a:rPr lang="bg-BG" sz="3200" dirty="0"/>
              <a:t>в </a:t>
            </a:r>
            <a:r>
              <a:rPr lang="en-US" sz="3200" dirty="0"/>
              <a:t>judge </a:t>
            </a:r>
            <a:r>
              <a:rPr lang="bg-BG" sz="3200" dirty="0"/>
              <a:t>системата</a:t>
            </a:r>
            <a:endParaRPr lang="en-US" sz="3200" dirty="0"/>
          </a:p>
          <a:p>
            <a:pPr marL="800100" lvl="1" indent="-422275">
              <a:lnSpc>
                <a:spcPct val="100000"/>
              </a:lnSpc>
            </a:pPr>
            <a:r>
              <a:rPr lang="bg-BG" sz="3000" dirty="0"/>
              <a:t>Задача с прости операции и пресмятания</a:t>
            </a:r>
          </a:p>
          <a:p>
            <a:pPr marL="800100" lvl="1" indent="-422275">
              <a:lnSpc>
                <a:spcPct val="100000"/>
              </a:lnSpc>
            </a:pPr>
            <a:r>
              <a:rPr lang="bg-BG" sz="3000" dirty="0"/>
              <a:t>Задача с условни конструкции</a:t>
            </a:r>
            <a:endParaRPr lang="en-US" sz="3000" dirty="0"/>
          </a:p>
          <a:p>
            <a:pPr marL="800100" lvl="1" indent="-422275">
              <a:lnSpc>
                <a:spcPct val="100000"/>
              </a:lnSpc>
            </a:pPr>
            <a:r>
              <a:rPr lang="bg-BG" sz="3000" dirty="0"/>
              <a:t>Задача с вложени условни конструкции</a:t>
            </a:r>
            <a:endParaRPr lang="en-US" sz="3000" dirty="0"/>
          </a:p>
          <a:p>
            <a:pPr marL="800100" lvl="1" indent="-422275">
              <a:lnSpc>
                <a:spcPct val="100000"/>
              </a:lnSpc>
            </a:pPr>
            <a:r>
              <a:rPr lang="bg-BG" sz="3000" dirty="0"/>
              <a:t>Задача с </a:t>
            </a:r>
            <a:r>
              <a:rPr lang="en-US" sz="3000" b="1" dirty="0">
                <a:solidFill>
                  <a:schemeClr val="bg1"/>
                </a:solidFill>
                <a:latin typeface="Consolas" panose="020B0609020204030204" pitchFamily="49" charset="0"/>
              </a:rPr>
              <a:t>for</a:t>
            </a:r>
            <a:r>
              <a:rPr lang="en-US" sz="3000" dirty="0"/>
              <a:t>-</a:t>
            </a:r>
            <a:r>
              <a:rPr lang="bg-BG" sz="3000" dirty="0"/>
              <a:t>цикъл</a:t>
            </a:r>
          </a:p>
          <a:p>
            <a:pPr marL="800100" lvl="1" indent="-422275">
              <a:lnSpc>
                <a:spcPct val="100000"/>
              </a:lnSpc>
            </a:pPr>
            <a:r>
              <a:rPr lang="bg-BG" sz="3000" dirty="0"/>
              <a:t>Задача с </a:t>
            </a:r>
            <a:r>
              <a:rPr lang="en-US" sz="3000" b="1" dirty="0">
                <a:solidFill>
                  <a:schemeClr val="bg1"/>
                </a:solidFill>
                <a:latin typeface="Consolas" panose="020B0609020204030204" pitchFamily="49" charset="0"/>
              </a:rPr>
              <a:t>while</a:t>
            </a:r>
            <a:r>
              <a:rPr lang="en-US" sz="3000" dirty="0"/>
              <a:t>-</a:t>
            </a:r>
            <a:r>
              <a:rPr lang="bg-BG" sz="3000" dirty="0"/>
              <a:t>цикъл</a:t>
            </a:r>
            <a:endParaRPr lang="en-US" sz="3000" dirty="0"/>
          </a:p>
          <a:p>
            <a:pPr marL="800100" lvl="1" indent="-422275">
              <a:lnSpc>
                <a:spcPct val="100000"/>
              </a:lnSpc>
            </a:pPr>
            <a:r>
              <a:rPr lang="bg-BG" sz="3000" dirty="0"/>
              <a:t>Задача с вложени цикли</a:t>
            </a:r>
            <a:endParaRPr lang="en-US" sz="3000" dirty="0"/>
          </a:p>
          <a:p>
            <a:endParaRPr lang="bg-B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Онлайн практически изпит</a:t>
            </a:r>
            <a:endParaRPr lang="en-US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915459C0-B571-48F8-A2E8-8624351DFC2C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BF067CD-8E6B-4360-9AA8-C5DF2A48A6D1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60774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1DA3A26-7C67-44DE-8FD8-FD60FBF1D4A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51000" y="1134000"/>
            <a:ext cx="10641000" cy="5276048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15</a:t>
            </a:r>
            <a:r>
              <a:rPr lang="bg-BG" b="1" dirty="0">
                <a:solidFill>
                  <a:schemeClr val="bg1"/>
                </a:solidFill>
              </a:rPr>
              <a:t> въпроса </a:t>
            </a:r>
            <a:r>
              <a:rPr lang="bg-BG" dirty="0"/>
              <a:t>за </a:t>
            </a:r>
            <a:r>
              <a:rPr lang="bg-BG" b="1" dirty="0">
                <a:solidFill>
                  <a:schemeClr val="bg1"/>
                </a:solidFill>
              </a:rPr>
              <a:t>30 минути </a:t>
            </a:r>
            <a:r>
              <a:rPr lang="bg-BG" dirty="0"/>
              <a:t>в </a:t>
            </a:r>
            <a:r>
              <a:rPr lang="en-US" b="1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quiz </a:t>
            </a:r>
            <a:r>
              <a:rPr lang="bg-BG" b="1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системата</a:t>
            </a:r>
            <a:endParaRPr lang="bg-BG" b="1" dirty="0">
              <a:solidFill>
                <a:schemeClr val="bg1"/>
              </a:solidFill>
            </a:endParaRPr>
          </a:p>
          <a:p>
            <a:pPr lvl="1">
              <a:buClr>
                <a:schemeClr val="tx1"/>
              </a:buClr>
            </a:pPr>
            <a:r>
              <a:rPr lang="bg-BG" dirty="0"/>
              <a:t>Затворени въпроси</a:t>
            </a:r>
          </a:p>
          <a:p>
            <a:pPr lvl="1">
              <a:buClr>
                <a:schemeClr val="tx1"/>
              </a:buClr>
            </a:pPr>
            <a:r>
              <a:rPr lang="bg-BG" dirty="0"/>
              <a:t>Един верен отговор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Онлайн теоретичен изпит</a:t>
            </a:r>
            <a:endParaRPr lang="en-US" dirty="0"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1028" name="Picture 4" descr="Резултат с изображение за exam png">
            <a:extLst>
              <a:ext uri="{FF2B5EF4-FFF2-40B4-BE49-F238E27FC236}">
                <a16:creationId xmlns:a16="http://schemas.microsoft.com/office/drawing/2014/main" id="{7AFF4229-6943-42FF-9922-01CC71AF95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0163" y="4049752"/>
            <a:ext cx="2466077" cy="2573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">
            <a:extLst>
              <a:ext uri="{FF2B5EF4-FFF2-40B4-BE49-F238E27FC236}">
                <a16:creationId xmlns:a16="http://schemas.microsoft.com/office/drawing/2014/main" id="{026313E1-B7D7-4CE5-8C9C-C208A68157C9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BF067CD-8E6B-4360-9AA8-C5DF2A48A6D1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20091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Резултати от изпит</a:t>
            </a:r>
            <a:endParaRPr lang="en-US" dirty="0"/>
          </a:p>
        </p:txBody>
      </p:sp>
      <p:pic>
        <p:nvPicPr>
          <p:cNvPr id="2052" name="Picture 4" descr="Ð ÐµÐ·ÑÐ»ÑÐ°Ñ Ñ Ð¸Ð·Ð¾Ð±ÑÐ°Ð¶ÐµÐ½Ð¸Ðµ Ð·Ð° performance png">
            <a:extLst>
              <a:ext uri="{FF2B5EF4-FFF2-40B4-BE49-F238E27FC236}">
                <a16:creationId xmlns:a16="http://schemas.microsoft.com/office/drawing/2014/main" id="{8CE176C2-3E34-447C-B3A7-3073F375F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0896" y="3733800"/>
            <a:ext cx="3310892" cy="2383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17991AA1-7169-4F8D-9911-8CB552C0FF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1941" y="1196125"/>
            <a:ext cx="11815018" cy="5528766"/>
          </a:xfrm>
        </p:spPr>
        <p:txBody>
          <a:bodyPr/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bg-BG" sz="3600" dirty="0">
                <a:sym typeface="Wingdings" panose="05000000000000000000" pitchFamily="2" charset="2"/>
              </a:rPr>
              <a:t>Оценката от изпита е видима в раздел "Обучения" във вашия профил</a:t>
            </a:r>
          </a:p>
          <a:p>
            <a:pPr lvl="1">
              <a:spcBef>
                <a:spcPts val="200"/>
              </a:spcBef>
              <a:spcAft>
                <a:spcPts val="200"/>
              </a:spcAft>
            </a:pPr>
            <a:r>
              <a:rPr lang="bg-BG" sz="3400" dirty="0">
                <a:sym typeface="Wingdings" panose="05000000000000000000" pitchFamily="2" charset="2"/>
              </a:rPr>
              <a:t>При резултат &lt; 4.00</a:t>
            </a:r>
          </a:p>
          <a:p>
            <a:pPr lvl="2">
              <a:spcBef>
                <a:spcPts val="200"/>
              </a:spcBef>
              <a:spcAft>
                <a:spcPts val="200"/>
              </a:spcAft>
            </a:pPr>
            <a:r>
              <a:rPr lang="bg-BG" sz="3200" dirty="0">
                <a:sym typeface="Wingdings" panose="05000000000000000000" pitchFamily="2" charset="2"/>
              </a:rPr>
              <a:t>Препоръчва се повтаряне на курса</a:t>
            </a:r>
          </a:p>
          <a:p>
            <a:pPr marL="895350" lvl="2" indent="0">
              <a:spcBef>
                <a:spcPts val="200"/>
              </a:spcBef>
              <a:spcAft>
                <a:spcPts val="200"/>
              </a:spcAft>
              <a:buNone/>
            </a:pPr>
            <a:endParaRPr lang="bg-BG" sz="3200" dirty="0">
              <a:sym typeface="Wingdings" panose="05000000000000000000" pitchFamily="2" charset="2"/>
            </a:endParaRPr>
          </a:p>
          <a:p>
            <a:pPr lvl="1"/>
            <a:r>
              <a:rPr lang="bg-BG" sz="3400" dirty="0">
                <a:sym typeface="Wingdings" panose="05000000000000000000" pitchFamily="2" charset="2"/>
              </a:rPr>
              <a:t>При резултат &gt;= 4.00</a:t>
            </a:r>
          </a:p>
          <a:p>
            <a:pPr lvl="2">
              <a:spcBef>
                <a:spcPts val="0"/>
              </a:spcBef>
              <a:spcAft>
                <a:spcPts val="2400"/>
              </a:spcAft>
            </a:pPr>
            <a:r>
              <a:rPr lang="bg-BG" sz="3200" dirty="0">
                <a:sym typeface="Wingdings" panose="05000000000000000000" pitchFamily="2" charset="2"/>
              </a:rPr>
              <a:t>Записване на </a:t>
            </a:r>
            <a:r>
              <a:rPr lang="en-US" sz="3200" dirty="0"/>
              <a:t>Fundamentals Module</a:t>
            </a:r>
            <a:endParaRPr lang="bg-BG" sz="3200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E06C74E0-A590-44F7-9CC7-96A63609029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209499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B6F07B7-41D9-4789-AE63-FAAE5665B7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6000" y="1650693"/>
            <a:ext cx="5207308" cy="520730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5F67325-2631-4874-9B72-1F4B13FA342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8263029">
            <a:off x="1220813" y="1794524"/>
            <a:ext cx="2948472" cy="356398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09E4AE8-E6EF-49CD-943C-B0B0BE0F6DCC}"/>
              </a:ext>
            </a:extLst>
          </p:cNvPr>
          <p:cNvSpPr txBox="1"/>
          <p:nvPr/>
        </p:nvSpPr>
        <p:spPr>
          <a:xfrm>
            <a:off x="1303798" y="2906479"/>
            <a:ext cx="1959520" cy="1285494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456915" indent="-456915" defTabSz="1218438" latinLnBrk="1">
              <a:lnSpc>
                <a:spcPct val="105000"/>
              </a:lnSpc>
              <a:spcBef>
                <a:spcPts val="1200"/>
              </a:spcBef>
              <a:spcAft>
                <a:spcPts val="2400"/>
              </a:spcAft>
              <a:buFont typeface="Wingdings" panose="05000000000000000000" pitchFamily="2" charset="2"/>
              <a:buChar char="§"/>
              <a:defRPr sz="3600"/>
            </a:lvl1pPr>
            <a:lvl2pPr marL="989981" lvl="1" indent="-380762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400"/>
            </a:lvl2pPr>
            <a:lvl3pPr marL="1523048" lvl="2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2400"/>
              </a:spcAft>
              <a:buFont typeface="Wingdings" panose="05000000000000000000" pitchFamily="2" charset="2"/>
              <a:buChar char="§"/>
              <a:defRPr sz="3200"/>
            </a:lvl3pPr>
            <a:lvl4pPr marL="2132267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/>
            </a:lvl4pPr>
            <a:lvl5pPr marL="2741485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/>
            </a:lvl5pPr>
            <a:lvl6pPr marL="3350704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6pPr>
            <a:lvl7pPr marL="3959924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7pPr>
            <a:lvl8pPr marL="4569143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8pPr>
            <a:lvl9pPr marL="5178362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9pPr>
          </a:lstStyle>
          <a:p>
            <a:pPr marL="0" marR="0" lvl="0" indent="0" algn="ctr" defTabSz="1218438" rtl="0" eaLnBrk="1" fontAlgn="auto" latinLnBrk="1" hangingPunct="1">
              <a:lnSpc>
                <a:spcPct val="105000"/>
              </a:lnSpc>
              <a:spcBef>
                <a:spcPts val="1200"/>
              </a:spcBef>
              <a:spcAft>
                <a:spcPts val="240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bg-BG" sz="2300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Практически изпит </a:t>
            </a:r>
            <a:br>
              <a:rPr kumimoji="0" lang="bg-BG" sz="2300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bg-BG" sz="2300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100%</a:t>
            </a:r>
            <a:endParaRPr kumimoji="0" lang="en-US" sz="2300" b="1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5555B9F-555F-4F25-9E77-9B48FC8B058F}"/>
              </a:ext>
            </a:extLst>
          </p:cNvPr>
          <p:cNvSpPr txBox="1"/>
          <p:nvPr/>
        </p:nvSpPr>
        <p:spPr>
          <a:xfrm>
            <a:off x="4633520" y="3899426"/>
            <a:ext cx="2196785" cy="585094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456915" indent="-456915" defTabSz="1218438" latinLnBrk="1">
              <a:lnSpc>
                <a:spcPct val="105000"/>
              </a:lnSpc>
              <a:spcBef>
                <a:spcPts val="1200"/>
              </a:spcBef>
              <a:spcAft>
                <a:spcPts val="2400"/>
              </a:spcAft>
              <a:buFont typeface="Wingdings" panose="05000000000000000000" pitchFamily="2" charset="2"/>
              <a:buChar char="§"/>
              <a:defRPr sz="3600"/>
            </a:lvl1pPr>
            <a:lvl2pPr marL="989981" lvl="1" indent="-380762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400"/>
            </a:lvl2pPr>
            <a:lvl3pPr marL="1523048" lvl="2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2400"/>
              </a:spcAft>
              <a:buFont typeface="Wingdings" panose="05000000000000000000" pitchFamily="2" charset="2"/>
              <a:buChar char="§"/>
              <a:defRPr sz="3200"/>
            </a:lvl3pPr>
            <a:lvl4pPr marL="2132267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/>
            </a:lvl4pPr>
            <a:lvl5pPr marL="2741485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/>
            </a:lvl5pPr>
            <a:lvl6pPr marL="3350704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6pPr>
            <a:lvl7pPr marL="3959924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7pPr>
            <a:lvl8pPr marL="4569143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8pPr>
            <a:lvl9pPr marL="5178362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9pPr>
          </a:lstStyle>
          <a:p>
            <a:pPr marL="0" marR="0" lvl="0" indent="0" algn="ctr" defTabSz="1218438" rtl="0" eaLnBrk="1" fontAlgn="auto" latinLnBrk="1" hangingPunct="1">
              <a:lnSpc>
                <a:spcPct val="105000"/>
              </a:lnSpc>
              <a:spcBef>
                <a:spcPts val="1200"/>
              </a:spcBef>
              <a:spcAft>
                <a:spcPts val="240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bg-BG" sz="3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ОЦЕНКА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1F09460-D29B-4D4D-B630-879EE0BA7C1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3245302">
            <a:off x="7120999" y="2270282"/>
            <a:ext cx="2948472" cy="345598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405ED6E-1EBA-4D38-BE25-10051C8F2CC7}"/>
              </a:ext>
            </a:extLst>
          </p:cNvPr>
          <p:cNvSpPr txBox="1"/>
          <p:nvPr/>
        </p:nvSpPr>
        <p:spPr>
          <a:xfrm>
            <a:off x="8004904" y="3276300"/>
            <a:ext cx="1911099" cy="1285494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456915" indent="-456915" defTabSz="1218438" latinLnBrk="1">
              <a:lnSpc>
                <a:spcPct val="105000"/>
              </a:lnSpc>
              <a:spcBef>
                <a:spcPts val="1200"/>
              </a:spcBef>
              <a:spcAft>
                <a:spcPts val="2400"/>
              </a:spcAft>
              <a:buFont typeface="Wingdings" panose="05000000000000000000" pitchFamily="2" charset="2"/>
              <a:buChar char="§"/>
              <a:defRPr sz="3600"/>
            </a:lvl1pPr>
            <a:lvl2pPr marL="989981" lvl="1" indent="-380762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400"/>
            </a:lvl2pPr>
            <a:lvl3pPr marL="1523048" lvl="2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2400"/>
              </a:spcAft>
              <a:buFont typeface="Wingdings" panose="05000000000000000000" pitchFamily="2" charset="2"/>
              <a:buChar char="§"/>
              <a:defRPr sz="3200"/>
            </a:lvl3pPr>
            <a:lvl4pPr marL="2132267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/>
            </a:lvl4pPr>
            <a:lvl5pPr marL="2741485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/>
            </a:lvl5pPr>
            <a:lvl6pPr marL="3350704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6pPr>
            <a:lvl7pPr marL="3959924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7pPr>
            <a:lvl8pPr marL="4569143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8pPr>
            <a:lvl9pPr marL="5178362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9pPr>
          </a:lstStyle>
          <a:p>
            <a:pPr marL="0" marR="0" lvl="0" indent="0" algn="ctr" defTabSz="1218438" rtl="0" eaLnBrk="1" fontAlgn="auto" latinLnBrk="1" hangingPunct="1">
              <a:lnSpc>
                <a:spcPct val="105000"/>
              </a:lnSpc>
              <a:spcBef>
                <a:spcPts val="1200"/>
              </a:spcBef>
              <a:spcAft>
                <a:spcPts val="240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bg-BG" sz="2400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Домашни</a:t>
            </a:r>
            <a:br>
              <a:rPr kumimoji="0" lang="bg-BG" sz="2400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bg-BG" sz="2400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5%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Slide Number">
            <a:extLst>
              <a:ext uri="{FF2B5EF4-FFF2-40B4-BE49-F238E27FC236}">
                <a16:creationId xmlns:a16="http://schemas.microsoft.com/office/drawing/2014/main" id="{E3DCB63F-FD44-4609-977A-22F2E45969E2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BF067CD-8E6B-4360-9AA8-C5DF2A48A6D1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EC7516-1DB3-4F3B-8E64-B6B5BCB70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СофтУни сертификат</a:t>
            </a:r>
          </a:p>
        </p:txBody>
      </p:sp>
    </p:spTree>
    <p:extLst>
      <p:ext uri="{BB962C8B-B14F-4D97-AF65-F5344CB8AC3E}">
        <p14:creationId xmlns:p14="http://schemas.microsoft.com/office/powerpoint/2010/main" val="2911030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B6F07B7-41D9-4789-AE63-FAAE5665B7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1000" y="1596693"/>
            <a:ext cx="5207308" cy="520730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1F09460-D29B-4D4D-B630-879EE0BA7C1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3471004">
            <a:off x="6959276" y="1843712"/>
            <a:ext cx="2948472" cy="345598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405ED6E-1EBA-4D38-BE25-10051C8F2CC7}"/>
              </a:ext>
            </a:extLst>
          </p:cNvPr>
          <p:cNvSpPr txBox="1"/>
          <p:nvPr/>
        </p:nvSpPr>
        <p:spPr>
          <a:xfrm>
            <a:off x="7900581" y="2833046"/>
            <a:ext cx="1911099" cy="1285494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456915" indent="-456915" defTabSz="1218438" latinLnBrk="1">
              <a:lnSpc>
                <a:spcPct val="105000"/>
              </a:lnSpc>
              <a:spcBef>
                <a:spcPts val="1200"/>
              </a:spcBef>
              <a:spcAft>
                <a:spcPts val="2400"/>
              </a:spcAft>
              <a:buFont typeface="Wingdings" panose="05000000000000000000" pitchFamily="2" charset="2"/>
              <a:buChar char="§"/>
              <a:defRPr sz="3600"/>
            </a:lvl1pPr>
            <a:lvl2pPr marL="989981" lvl="1" indent="-380762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400"/>
            </a:lvl2pPr>
            <a:lvl3pPr marL="1523048" lvl="2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2400"/>
              </a:spcAft>
              <a:buFont typeface="Wingdings" panose="05000000000000000000" pitchFamily="2" charset="2"/>
              <a:buChar char="§"/>
              <a:defRPr sz="3200"/>
            </a:lvl3pPr>
            <a:lvl4pPr marL="2132267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/>
            </a:lvl4pPr>
            <a:lvl5pPr marL="2741485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/>
            </a:lvl5pPr>
            <a:lvl6pPr marL="3350704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6pPr>
            <a:lvl7pPr marL="3959924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7pPr>
            <a:lvl8pPr marL="4569143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8pPr>
            <a:lvl9pPr marL="5178362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9pPr>
          </a:lstStyle>
          <a:p>
            <a:pPr marL="0" marR="0" lvl="0" indent="0" algn="ctr" defTabSz="1218438" rtl="0" eaLnBrk="1" fontAlgn="auto" latinLnBrk="1" hangingPunct="1">
              <a:lnSpc>
                <a:spcPct val="105000"/>
              </a:lnSpc>
              <a:spcBef>
                <a:spcPts val="1200"/>
              </a:spcBef>
              <a:spcAft>
                <a:spcPts val="240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bg-BG" sz="2400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Теоретичен изпит </a:t>
            </a:r>
            <a:br>
              <a:rPr kumimoji="0" lang="bg-BG" sz="2400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Slide Number">
            <a:extLst>
              <a:ext uri="{FF2B5EF4-FFF2-40B4-BE49-F238E27FC236}">
                <a16:creationId xmlns:a16="http://schemas.microsoft.com/office/drawing/2014/main" id="{E3DCB63F-FD44-4609-977A-22F2E45969E2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BF067CD-8E6B-4360-9AA8-C5DF2A48A6D1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EC7516-1DB3-4F3B-8E64-B6B5BCB70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ЦПО сертификат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50C7741-4F57-44C4-A975-090453AF4C2B}"/>
              </a:ext>
            </a:extLst>
          </p:cNvPr>
          <p:cNvSpPr txBox="1"/>
          <p:nvPr/>
        </p:nvSpPr>
        <p:spPr>
          <a:xfrm>
            <a:off x="4386000" y="3879000"/>
            <a:ext cx="2196785" cy="585094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456915" indent="-456915" defTabSz="1218438" latinLnBrk="1">
              <a:lnSpc>
                <a:spcPct val="105000"/>
              </a:lnSpc>
              <a:spcBef>
                <a:spcPts val="1200"/>
              </a:spcBef>
              <a:spcAft>
                <a:spcPts val="2400"/>
              </a:spcAft>
              <a:buFont typeface="Wingdings" panose="05000000000000000000" pitchFamily="2" charset="2"/>
              <a:buChar char="§"/>
              <a:defRPr sz="3600"/>
            </a:lvl1pPr>
            <a:lvl2pPr marL="989981" lvl="1" indent="-380762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400"/>
            </a:lvl2pPr>
            <a:lvl3pPr marL="1523048" lvl="2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2400"/>
              </a:spcAft>
              <a:buFont typeface="Wingdings" panose="05000000000000000000" pitchFamily="2" charset="2"/>
              <a:buChar char="§"/>
              <a:defRPr sz="3200"/>
            </a:lvl3pPr>
            <a:lvl4pPr marL="2132267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/>
            </a:lvl4pPr>
            <a:lvl5pPr marL="2741485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/>
            </a:lvl5pPr>
            <a:lvl6pPr marL="3350704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6pPr>
            <a:lvl7pPr marL="3959924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7pPr>
            <a:lvl8pPr marL="4569143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8pPr>
            <a:lvl9pPr marL="5178362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9pPr>
          </a:lstStyle>
          <a:p>
            <a:pPr marL="0" marR="0" lvl="0" indent="0" algn="ctr" defTabSz="1218438" rtl="0" eaLnBrk="1" fontAlgn="auto" latinLnBrk="1" hangingPunct="1">
              <a:lnSpc>
                <a:spcPct val="105000"/>
              </a:lnSpc>
              <a:spcBef>
                <a:spcPts val="1200"/>
              </a:spcBef>
              <a:spcAft>
                <a:spcPts val="240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bg-BG" sz="3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ОЦЕНКА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12EC097-3067-4213-86C0-D096BC466EE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8263029">
            <a:off x="906084" y="1701009"/>
            <a:ext cx="2948472" cy="345598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0C2B454-1553-491F-A46D-6FE2D50535D7}"/>
              </a:ext>
            </a:extLst>
          </p:cNvPr>
          <p:cNvSpPr txBox="1"/>
          <p:nvPr/>
        </p:nvSpPr>
        <p:spPr>
          <a:xfrm>
            <a:off x="1024630" y="2786252"/>
            <a:ext cx="1959520" cy="1285494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456915" indent="-456915" defTabSz="1218438" latinLnBrk="1">
              <a:lnSpc>
                <a:spcPct val="105000"/>
              </a:lnSpc>
              <a:spcBef>
                <a:spcPts val="1200"/>
              </a:spcBef>
              <a:spcAft>
                <a:spcPts val="2400"/>
              </a:spcAft>
              <a:buFont typeface="Wingdings" panose="05000000000000000000" pitchFamily="2" charset="2"/>
              <a:buChar char="§"/>
              <a:defRPr sz="3600"/>
            </a:lvl1pPr>
            <a:lvl2pPr marL="989981" lvl="1" indent="-380762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400"/>
            </a:lvl2pPr>
            <a:lvl3pPr marL="1523048" lvl="2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2400"/>
              </a:spcAft>
              <a:buFont typeface="Wingdings" panose="05000000000000000000" pitchFamily="2" charset="2"/>
              <a:buChar char="§"/>
              <a:defRPr sz="3200"/>
            </a:lvl3pPr>
            <a:lvl4pPr marL="2132267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/>
            </a:lvl4pPr>
            <a:lvl5pPr marL="2741485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/>
            </a:lvl5pPr>
            <a:lvl6pPr marL="3350704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6pPr>
            <a:lvl7pPr marL="3959924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7pPr>
            <a:lvl8pPr marL="4569143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8pPr>
            <a:lvl9pPr marL="5178362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9pPr>
          </a:lstStyle>
          <a:p>
            <a:pPr marL="0" marR="0" lvl="0" indent="0" algn="ctr" defTabSz="1218438" rtl="0" eaLnBrk="1" fontAlgn="auto" latinLnBrk="1" hangingPunct="1">
              <a:lnSpc>
                <a:spcPct val="105000"/>
              </a:lnSpc>
              <a:spcBef>
                <a:spcPts val="1200"/>
              </a:spcBef>
              <a:spcAft>
                <a:spcPts val="240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bg-BG" sz="2300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Практически изпит </a:t>
            </a:r>
            <a:br>
              <a:rPr kumimoji="0" lang="bg-BG" sz="2300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endParaRPr kumimoji="0" lang="en-US" sz="2300" b="1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4933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D13704-5259-40F7-B9A4-0A998A28BCC9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ru-RU" dirty="0"/>
              <a:t>Какво ни </a:t>
            </a:r>
            <a:r>
              <a:rPr lang="ru-RU" dirty="0" err="1"/>
              <a:t>трябва</a:t>
            </a:r>
            <a:r>
              <a:rPr lang="ru-RU" dirty="0"/>
              <a:t> за курса?</a:t>
            </a:r>
            <a:endParaRPr lang="bg-BG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F18B2E8-FA08-4AD1-ADB4-68B9103E8B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1406863"/>
            <a:ext cx="2833726" cy="2234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726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71E7BDD-F24E-408D-AA87-00A6E07E0D8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1941" y="1196125"/>
            <a:ext cx="11923859" cy="5201066"/>
          </a:xfrm>
        </p:spPr>
        <p:txBody>
          <a:bodyPr/>
          <a:lstStyle/>
          <a:p>
            <a:r>
              <a:rPr lang="bg-BG" dirty="0"/>
              <a:t>Официална страница на курса "</a:t>
            </a:r>
            <a:r>
              <a:rPr lang="bg-BG" b="1" dirty="0">
                <a:solidFill>
                  <a:schemeClr val="bg1"/>
                </a:solidFill>
              </a:rPr>
              <a:t>Основи на програмирането</a:t>
            </a:r>
            <a:r>
              <a:rPr lang="bg-BG" dirty="0"/>
              <a:t>"</a:t>
            </a:r>
            <a:r>
              <a:rPr lang="en-US" dirty="0"/>
              <a:t>:</a:t>
            </a:r>
          </a:p>
          <a:p>
            <a:pPr lvl="1"/>
            <a:endParaRPr lang="en-US" sz="2900" dirty="0"/>
          </a:p>
          <a:p>
            <a:pPr>
              <a:spcBef>
                <a:spcPts val="3600"/>
              </a:spcBef>
            </a:pPr>
            <a:r>
              <a:rPr lang="bg-BG" sz="3200" dirty="0"/>
              <a:t>Влизайте редовно във </a:t>
            </a:r>
            <a:r>
              <a:rPr lang="bg-BG" sz="3200" b="1" dirty="0">
                <a:solidFill>
                  <a:schemeClr val="bg1"/>
                </a:solidFill>
              </a:rPr>
              <a:t>форума</a:t>
            </a:r>
            <a:r>
              <a:rPr lang="bg-BG" sz="32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bg-BG" sz="3200" dirty="0"/>
              <a:t>на</a:t>
            </a:r>
            <a:r>
              <a:rPr lang="bg-BG" sz="32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bg-BG" sz="3200" noProof="1"/>
              <a:t>СофтУни</a:t>
            </a:r>
            <a:r>
              <a:rPr lang="en-US" sz="3200" dirty="0"/>
              <a:t>:</a:t>
            </a:r>
          </a:p>
          <a:p>
            <a:pPr lvl="1">
              <a:buClr>
                <a:schemeClr val="tx1"/>
              </a:buClr>
            </a:pPr>
            <a:r>
              <a:rPr lang="bg-BG" b="1" dirty="0">
                <a:solidFill>
                  <a:schemeClr val="bg1"/>
                </a:solidFill>
              </a:rPr>
              <a:t>Обсъждайте</a:t>
            </a:r>
            <a:r>
              <a:rPr lang="bg-BG" b="1" dirty="0"/>
              <a:t> </a:t>
            </a:r>
            <a:r>
              <a:rPr lang="bg-BG" b="1" dirty="0">
                <a:solidFill>
                  <a:schemeClr val="bg1"/>
                </a:solidFill>
              </a:rPr>
              <a:t>задачите</a:t>
            </a:r>
            <a:r>
              <a:rPr lang="bg-BG" b="1" dirty="0"/>
              <a:t> </a:t>
            </a:r>
            <a:r>
              <a:rPr lang="bg-BG" dirty="0"/>
              <a:t>с колеги</a:t>
            </a:r>
            <a:endParaRPr lang="en-US" dirty="0"/>
          </a:p>
          <a:p>
            <a:pPr lvl="1"/>
            <a:r>
              <a:rPr lang="bg-BG" dirty="0"/>
              <a:t>Намирайте </a:t>
            </a:r>
            <a:r>
              <a:rPr lang="bg-BG" b="1" dirty="0">
                <a:solidFill>
                  <a:schemeClr val="bg1"/>
                </a:solidFill>
              </a:rPr>
              <a:t>решения</a:t>
            </a:r>
            <a:r>
              <a:rPr lang="bg-BG" dirty="0"/>
              <a:t> на всички задачи</a:t>
            </a:r>
            <a:endParaRPr lang="en-US" dirty="0"/>
          </a:p>
          <a:p>
            <a:pPr lvl="1"/>
            <a:r>
              <a:rPr lang="bg-BG" dirty="0"/>
              <a:t>Споделяйте </a:t>
            </a:r>
            <a:r>
              <a:rPr lang="bg-BG" b="1" dirty="0">
                <a:solidFill>
                  <a:schemeClr val="bg1"/>
                </a:solidFill>
              </a:rPr>
              <a:t>код</a:t>
            </a:r>
            <a:r>
              <a:rPr lang="bg-BG" dirty="0"/>
              <a:t> / </a:t>
            </a:r>
            <a:r>
              <a:rPr lang="bg-BG" b="1" dirty="0">
                <a:solidFill>
                  <a:schemeClr val="bg1"/>
                </a:solidFill>
              </a:rPr>
              <a:t>решения</a:t>
            </a:r>
            <a:r>
              <a:rPr lang="bg-BG" dirty="0"/>
              <a:t> / </a:t>
            </a:r>
            <a:r>
              <a:rPr lang="bg-BG" b="1" dirty="0">
                <a:solidFill>
                  <a:schemeClr val="bg1"/>
                </a:solidFill>
              </a:rPr>
              <a:t>идеи</a:t>
            </a:r>
            <a:r>
              <a:rPr lang="bg-BG" dirty="0"/>
              <a:t> / </a:t>
            </a:r>
            <a:r>
              <a:rPr lang="bg-BG" b="1" dirty="0">
                <a:solidFill>
                  <a:schemeClr val="bg1"/>
                </a:solidFill>
              </a:rPr>
              <a:t>проблеми</a:t>
            </a:r>
            <a:endParaRPr lang="en-US" sz="3100" b="1" dirty="0">
              <a:solidFill>
                <a:schemeClr val="bg1"/>
              </a:solidFill>
            </a:endParaRPr>
          </a:p>
          <a:p>
            <a:endParaRPr lang="bg-B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Страница на курса и материали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1704000" y="1924966"/>
            <a:ext cx="8784000" cy="75329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26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https://softuni.bg/courses/programming-basics/</a:t>
            </a:r>
            <a:endParaRPr lang="en-US" sz="2600" b="1" noProof="1">
              <a:solidFill>
                <a:schemeClr val="bg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3441000" y="5753710"/>
            <a:ext cx="4773000" cy="75329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26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https://softuni.bg/forum</a:t>
            </a:r>
            <a:endParaRPr lang="en-US" sz="2600" b="1" noProof="1">
              <a:solidFill>
                <a:schemeClr val="bg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Slide Number">
            <a:extLst>
              <a:ext uri="{FF2B5EF4-FFF2-40B4-BE49-F238E27FC236}">
                <a16:creationId xmlns:a16="http://schemas.microsoft.com/office/drawing/2014/main" id="{9B3F19CA-3CF0-40A6-8CC4-0C5DD89AEEB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81252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EE6743-094C-4A3C-B43C-2EEE835B38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Всички </a:t>
            </a:r>
            <a:r>
              <a:rPr lang="bg-BG" b="1" dirty="0">
                <a:solidFill>
                  <a:schemeClr val="bg1"/>
                </a:solidFill>
              </a:rPr>
              <a:t>презентации</a:t>
            </a:r>
            <a:r>
              <a:rPr lang="en-US" dirty="0"/>
              <a:t>,</a:t>
            </a:r>
            <a:r>
              <a:rPr lang="en-US" b="1" dirty="0"/>
              <a:t> </a:t>
            </a:r>
            <a:r>
              <a:rPr lang="bg-BG" b="1" dirty="0">
                <a:solidFill>
                  <a:schemeClr val="bg1"/>
                </a:solidFill>
              </a:rPr>
              <a:t>видеа, домашни </a:t>
            </a:r>
            <a:r>
              <a:rPr lang="bg-BG" dirty="0"/>
              <a:t>и други </a:t>
            </a:r>
            <a:br>
              <a:rPr lang="en-US" dirty="0"/>
            </a:br>
            <a:r>
              <a:rPr lang="bg-BG" dirty="0"/>
              <a:t>материали са отворени с публичен достъп</a:t>
            </a:r>
            <a:endParaRPr lang="en-US" dirty="0"/>
          </a:p>
          <a:p>
            <a:pPr lvl="1"/>
            <a:r>
              <a:rPr lang="bg-BG" dirty="0"/>
              <a:t>Посетете </a:t>
            </a:r>
            <a:r>
              <a:rPr lang="bg-BG" b="1" dirty="0">
                <a:solidFill>
                  <a:schemeClr val="bg1"/>
                </a:solidFill>
                <a:hlinkClick r:id="rId3"/>
              </a:rPr>
              <a:t>страницата</a:t>
            </a:r>
            <a:r>
              <a:rPr lang="bg-BG" dirty="0"/>
              <a:t> на вашия курс, за да ги достъпите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Презентации, видеа и домашни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CA6A70A-B682-4E45-9C91-DC63A8716B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848100"/>
            <a:ext cx="2781300" cy="2781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33761CE-E981-4E23-B059-1C4A631AC20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8756" y="4305300"/>
            <a:ext cx="2650172" cy="2133600"/>
          </a:xfrm>
          <a:prstGeom prst="rect">
            <a:avLst/>
          </a:prstGeom>
        </p:spPr>
      </p:pic>
      <p:sp>
        <p:nvSpPr>
          <p:cNvPr id="7" name="Slide Number">
            <a:extLst>
              <a:ext uri="{FF2B5EF4-FFF2-40B4-BE49-F238E27FC236}">
                <a16:creationId xmlns:a16="http://schemas.microsoft.com/office/drawing/2014/main" id="{ED53DB69-AB0D-4FE5-965B-99CA66573B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11777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878BA96-6229-49B2-A315-2DB50119C32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28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8EDBB4-1A6B-4418-BD21-56FBB97B4F3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 err="1"/>
              <a:t>Презентацията</a:t>
            </a:r>
            <a:r>
              <a:rPr lang="ru-RU" dirty="0"/>
              <a:t>, </a:t>
            </a:r>
            <a:r>
              <a:rPr lang="ru-RU" dirty="0" err="1"/>
              <a:t>ресурсите</a:t>
            </a:r>
            <a:r>
              <a:rPr lang="ru-RU" dirty="0"/>
              <a:t> и </a:t>
            </a:r>
            <a:r>
              <a:rPr lang="ru-RU" dirty="0" err="1"/>
              <a:t>всички</a:t>
            </a:r>
            <a:r>
              <a:rPr lang="ru-RU" dirty="0"/>
              <a:t> </a:t>
            </a:r>
            <a:r>
              <a:rPr lang="ru-RU" dirty="0" err="1"/>
              <a:t>останали</a:t>
            </a:r>
            <a:r>
              <a:rPr lang="ru-RU" dirty="0"/>
              <a:t> </a:t>
            </a:r>
            <a:r>
              <a:rPr lang="ru-RU" dirty="0" err="1"/>
              <a:t>материали</a:t>
            </a:r>
            <a:r>
              <a:rPr lang="ru-RU" dirty="0"/>
              <a:t> се </a:t>
            </a:r>
            <a:r>
              <a:rPr lang="ru-RU" dirty="0" err="1"/>
              <a:t>намират</a:t>
            </a:r>
            <a:r>
              <a:rPr lang="ru-RU" dirty="0"/>
              <a:t> в </a:t>
            </a:r>
            <a:r>
              <a:rPr lang="ru-RU" dirty="0" err="1"/>
              <a:t>страницата</a:t>
            </a:r>
            <a:r>
              <a:rPr lang="ru-RU" dirty="0"/>
              <a:t> на курса, под </a:t>
            </a:r>
            <a:r>
              <a:rPr lang="ru-RU" dirty="0" err="1"/>
              <a:t>съответната</a:t>
            </a:r>
            <a:r>
              <a:rPr lang="ru-RU" dirty="0"/>
              <a:t> лекция: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FDCAC23-604A-4C0F-AA40-80F96B54B4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000" y="100750"/>
            <a:ext cx="9795000" cy="882654"/>
          </a:xfrm>
        </p:spPr>
        <p:txBody>
          <a:bodyPr>
            <a:normAutofit/>
          </a:bodyPr>
          <a:lstStyle/>
          <a:p>
            <a:r>
              <a:rPr lang="ru-RU" dirty="0" err="1"/>
              <a:t>Достъп</a:t>
            </a:r>
            <a:r>
              <a:rPr lang="ru-RU" dirty="0"/>
              <a:t> до </a:t>
            </a:r>
            <a:r>
              <a:rPr lang="ru-RU" dirty="0" err="1"/>
              <a:t>материалите</a:t>
            </a:r>
            <a:r>
              <a:rPr lang="ru-RU" dirty="0"/>
              <a:t> в курса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D50AC7-8188-4E6F-93B9-0207356988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000" y="2529000"/>
            <a:ext cx="5461980" cy="365762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19EA203-600D-4DFC-80A6-8ABCBFF8F75D}"/>
              </a:ext>
            </a:extLst>
          </p:cNvPr>
          <p:cNvSpPr txBox="1"/>
          <p:nvPr/>
        </p:nvSpPr>
        <p:spPr>
          <a:xfrm>
            <a:off x="7266000" y="3249000"/>
            <a:ext cx="3330000" cy="1822844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ru-RU" sz="2400" dirty="0" err="1"/>
              <a:t>Видеото</a:t>
            </a:r>
            <a:r>
              <a:rPr lang="ru-RU" sz="2400" dirty="0"/>
              <a:t> от </a:t>
            </a:r>
            <a:r>
              <a:rPr lang="ru-RU" sz="2400" dirty="0" err="1"/>
              <a:t>съответното</a:t>
            </a:r>
            <a:r>
              <a:rPr lang="ru-RU" sz="2400" dirty="0"/>
              <a:t> занятие се </a:t>
            </a:r>
            <a:r>
              <a:rPr lang="ru-RU" sz="2400" dirty="0" err="1"/>
              <a:t>качва</a:t>
            </a:r>
            <a:r>
              <a:rPr lang="ru-RU" sz="2400" dirty="0"/>
              <a:t> на </a:t>
            </a:r>
            <a:r>
              <a:rPr lang="ru-RU" sz="2400" dirty="0" err="1"/>
              <a:t>следващия</a:t>
            </a:r>
            <a:r>
              <a:rPr lang="ru-RU" sz="2400" dirty="0"/>
              <a:t> </a:t>
            </a:r>
            <a:r>
              <a:rPr lang="ru-RU" sz="2400" dirty="0" err="1"/>
              <a:t>ден</a:t>
            </a:r>
            <a:r>
              <a:rPr lang="ru-RU" sz="2400" dirty="0"/>
              <a:t> до 14:00ч.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91938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6D720FF-8C34-47CB-8951-3AE4E572EEC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bg-BG" dirty="0"/>
              <a:t>Софтуер за обучението в настоящия курс</a:t>
            </a:r>
            <a:r>
              <a:rPr lang="en-US" dirty="0"/>
              <a:t>:</a:t>
            </a:r>
          </a:p>
          <a:p>
            <a:pPr lvl="1">
              <a:lnSpc>
                <a:spcPct val="110000"/>
              </a:lnSpc>
              <a:buClr>
                <a:schemeClr val="tx1"/>
              </a:buClr>
            </a:pPr>
            <a:r>
              <a:rPr lang="en-GB" b="1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Visual Studio Code</a:t>
            </a:r>
            <a:endParaRPr lang="bg-BG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  <a:buClr>
                <a:schemeClr val="tx1"/>
              </a:buClr>
            </a:pPr>
            <a:r>
              <a:rPr lang="bg-BG" sz="3200" b="1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Инструкции</a:t>
            </a:r>
            <a:r>
              <a:rPr lang="bg-BG" sz="3200" dirty="0"/>
              <a:t> за инсталация</a:t>
            </a:r>
            <a:endParaRPr lang="en-GB" b="1" dirty="0">
              <a:solidFill>
                <a:schemeClr val="bg1"/>
              </a:solidFill>
            </a:endParaRPr>
          </a:p>
          <a:p>
            <a:pPr>
              <a:lnSpc>
                <a:spcPct val="110000"/>
              </a:lnSpc>
            </a:pPr>
            <a:r>
              <a:rPr lang="bg-BG" dirty="0"/>
              <a:t>Алтернативи:</a:t>
            </a:r>
          </a:p>
          <a:p>
            <a:pPr lvl="2">
              <a:lnSpc>
                <a:spcPct val="110000"/>
              </a:lnSpc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WebStorm</a:t>
            </a:r>
            <a:r>
              <a:rPr lang="en-US" dirty="0">
                <a:solidFill>
                  <a:srgbClr val="FF0000"/>
                </a:solidFill>
              </a:rPr>
              <a:t>  </a:t>
            </a:r>
            <a:endParaRPr lang="bg-BG" dirty="0">
              <a:solidFill>
                <a:srgbClr val="FF0000"/>
              </a:solidFill>
            </a:endParaRPr>
          </a:p>
          <a:p>
            <a:pPr lvl="2">
              <a:lnSpc>
                <a:spcPct val="110000"/>
              </a:lnSpc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JS</a:t>
            </a:r>
            <a:r>
              <a:rPr lang="en-US" dirty="0">
                <a:solidFill>
                  <a:schemeClr val="bg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b="1" dirty="0">
                <a:solidFill>
                  <a:schemeClr val="bg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Fiddle</a:t>
            </a:r>
            <a:r>
              <a:rPr lang="en-US" dirty="0">
                <a:solidFill>
                  <a:schemeClr val="bg1"/>
                </a:solidFill>
              </a:rPr>
              <a:t> </a:t>
            </a:r>
            <a:endParaRPr lang="bg-BG" dirty="0">
              <a:solidFill>
                <a:schemeClr val="bg1"/>
              </a:solidFill>
            </a:endParaRPr>
          </a:p>
          <a:p>
            <a:endParaRPr lang="bg-B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Препоръчителен Софтуер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8434" y="4912017"/>
            <a:ext cx="1199566" cy="119956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7660" y="4699000"/>
            <a:ext cx="1625600" cy="1625600"/>
          </a:xfrm>
          <a:prstGeom prst="rect">
            <a:avLst/>
          </a:prstGeom>
        </p:spPr>
      </p:pic>
      <p:pic>
        <p:nvPicPr>
          <p:cNvPr id="1026" name="Picture 2" descr="Ð ÐµÐ·ÑÐ»ÑÐ°Ñ Ñ Ð¸Ð·Ð¾Ð±ÑÐ°Ð¶ÐµÐ½Ð¸Ðµ Ð·Ð° visual studio code logo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4401" y="2514600"/>
            <a:ext cx="3180423" cy="1590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lide Number">
            <a:extLst>
              <a:ext uri="{FF2B5EF4-FFF2-40B4-BE49-F238E27FC236}">
                <a16:creationId xmlns:a16="http://schemas.microsoft.com/office/drawing/2014/main" id="{EBBFB780-C1E4-4C53-9F9F-5A5E3AF1E41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50015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5561BD-1601-4293-BF90-60C955360F4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bg-BG" sz="3600" b="1" dirty="0"/>
          </a:p>
          <a:p>
            <a:pPr marL="0" indent="0" algn="ctr">
              <a:buNone/>
            </a:pPr>
            <a:r>
              <a:rPr lang="en-US" sz="6600" b="1" dirty="0">
                <a:solidFill>
                  <a:schemeClr val="tx2">
                    <a:lumMod val="75000"/>
                  </a:schemeClr>
                </a:solidFill>
                <a:hlinkClick r:id="rId2"/>
              </a:rPr>
              <a:t>sli.do</a:t>
            </a:r>
            <a:br>
              <a:rPr lang="en-US" sz="2000" b="1" dirty="0"/>
            </a:br>
            <a:r>
              <a:rPr lang="en-US" sz="11500" b="1" dirty="0"/>
              <a:t>#pb-march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Имате въпроси?</a:t>
            </a:r>
            <a:endParaRPr lang="en-US" dirty="0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A0D6E097-82C0-4662-98B0-B810E2A5749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95899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37776EF8-C98E-4894-82DA-908B35497BE6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dirty="0"/>
              <a:t>Запознайте се платформата </a:t>
            </a:r>
            <a:r>
              <a:rPr lang="en-US" dirty="0" err="1"/>
              <a:t>SoftUni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AB9C87E-5F14-4021-BFCD-6CBAB9B626C4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dirty="0"/>
              <a:t>Организационна част</a:t>
            </a:r>
            <a:endParaRPr lang="en-US" dirty="0"/>
          </a:p>
        </p:txBody>
      </p:sp>
      <p:pic>
        <p:nvPicPr>
          <p:cNvPr id="1028" name="Picture 4" descr="Статистика, Проучване, Уебсайт, Шаблон">
            <a:extLst>
              <a:ext uri="{FF2B5EF4-FFF2-40B4-BE49-F238E27FC236}">
                <a16:creationId xmlns:a16="http://schemas.microsoft.com/office/drawing/2014/main" id="{341FDDC8-3180-428D-A0A4-8672FED887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6001" y="864000"/>
            <a:ext cx="3600000" cy="3555000"/>
          </a:xfrm>
          <a:prstGeom prst="flowChartConnector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9565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E60B811-F8E5-41C6-AE93-3430C00DC6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31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7C6675D-090A-481A-A956-C6CF2CD6A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Вашият профил</a:t>
            </a:r>
            <a:endParaRPr lang="en-US" dirty="0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0094D3AE-7CE2-457D-87BE-B2D39E90A274}"/>
              </a:ext>
            </a:extLst>
          </p:cNvPr>
          <p:cNvSpPr/>
          <p:nvPr/>
        </p:nvSpPr>
        <p:spPr bwMode="auto">
          <a:xfrm>
            <a:off x="8076000" y="3523654"/>
            <a:ext cx="765000" cy="495000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9190FF1-AF17-44BA-A43B-2594087E7E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7541" y="1853999"/>
            <a:ext cx="2450780" cy="383431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530554F-8BAC-4860-91E3-519E13DE94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556"/>
          <a:stretch/>
        </p:blipFill>
        <p:spPr>
          <a:xfrm>
            <a:off x="453679" y="1854000"/>
            <a:ext cx="7020000" cy="383431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995272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46684C-77A6-44FD-96C3-292781F8CF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32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2765DE-CFFE-4E05-A508-538E1730EB9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/>
              <a:t>В секция "Обучения" </a:t>
            </a:r>
            <a:r>
              <a:rPr lang="ru-RU" dirty="0" err="1"/>
              <a:t>ще</a:t>
            </a:r>
            <a:r>
              <a:rPr lang="ru-RU" dirty="0"/>
              <a:t> </a:t>
            </a:r>
            <a:r>
              <a:rPr lang="ru-RU" dirty="0" err="1"/>
              <a:t>откриете</a:t>
            </a:r>
            <a:r>
              <a:rPr lang="ru-RU" dirty="0"/>
              <a:t> </a:t>
            </a:r>
            <a:r>
              <a:rPr lang="ru-RU" dirty="0" err="1"/>
              <a:t>курсовете</a:t>
            </a:r>
            <a:r>
              <a:rPr lang="ru-RU" dirty="0"/>
              <a:t>, за </a:t>
            </a:r>
            <a:r>
              <a:rPr lang="ru-RU" dirty="0" err="1"/>
              <a:t>които</a:t>
            </a:r>
            <a:r>
              <a:rPr lang="ru-RU" dirty="0"/>
              <a:t> </a:t>
            </a:r>
            <a:r>
              <a:rPr lang="ru-RU" dirty="0" err="1"/>
              <a:t>сте</a:t>
            </a:r>
            <a:r>
              <a:rPr lang="ru-RU" dirty="0"/>
              <a:t> записан/на, </a:t>
            </a:r>
            <a:r>
              <a:rPr lang="ru-RU" dirty="0" err="1"/>
              <a:t>също</a:t>
            </a:r>
            <a:r>
              <a:rPr lang="ru-RU" dirty="0"/>
              <a:t> и </a:t>
            </a:r>
            <a:r>
              <a:rPr lang="ru-RU" dirty="0" err="1"/>
              <a:t>оценките</a:t>
            </a:r>
            <a:r>
              <a:rPr lang="ru-RU" dirty="0"/>
              <a:t> от </a:t>
            </a:r>
            <a:r>
              <a:rPr lang="ru-RU" dirty="0" err="1"/>
              <a:t>изпита</a:t>
            </a:r>
            <a:r>
              <a:rPr lang="ru-RU" dirty="0"/>
              <a:t> си.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4A130A8-4F70-4425-A8A7-8EFF207AF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Вашите обучения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BC7921-223B-4A44-A018-BAD7D62F09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000" y="2934000"/>
            <a:ext cx="2229101" cy="348697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6EBBA0EB-DD1F-46F6-B294-74374A0E5A67}"/>
              </a:ext>
            </a:extLst>
          </p:cNvPr>
          <p:cNvSpPr/>
          <p:nvPr/>
        </p:nvSpPr>
        <p:spPr bwMode="auto">
          <a:xfrm>
            <a:off x="3250699" y="4194000"/>
            <a:ext cx="1035000" cy="360000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2952D2-68F0-446F-8E42-D3968FF7AE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1000" y="2934000"/>
            <a:ext cx="5412924" cy="348697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227307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91DCA0-B705-44CC-84BB-22671BA35E9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33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5B3CFA4-A255-4338-A3C7-BDD8974AF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Страница на курса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9AE706-893B-4254-807B-84039483F8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406" y="1224000"/>
            <a:ext cx="6951250" cy="3015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Arrow: Bent 6">
            <a:extLst>
              <a:ext uri="{FF2B5EF4-FFF2-40B4-BE49-F238E27FC236}">
                <a16:creationId xmlns:a16="http://schemas.microsoft.com/office/drawing/2014/main" id="{73CD6F9D-57D1-4F33-8177-7550725EF346}"/>
              </a:ext>
            </a:extLst>
          </p:cNvPr>
          <p:cNvSpPr/>
          <p:nvPr/>
        </p:nvSpPr>
        <p:spPr bwMode="auto">
          <a:xfrm rot="5400000">
            <a:off x="8479018" y="1547168"/>
            <a:ext cx="1282500" cy="1377654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3750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2ECA5B5-8837-4D1F-B531-8388CD1F16E1}"/>
              </a:ext>
            </a:extLst>
          </p:cNvPr>
          <p:cNvGrpSpPr/>
          <p:nvPr/>
        </p:nvGrpSpPr>
        <p:grpSpPr>
          <a:xfrm>
            <a:off x="1903765" y="2958078"/>
            <a:ext cx="473760" cy="32400"/>
            <a:chOff x="1903765" y="2958078"/>
            <a:chExt cx="473760" cy="32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A82D6FC3-CB2C-4E39-9886-FA8AB5D8CAFC}"/>
                    </a:ext>
                  </a:extLst>
                </p14:cNvPr>
                <p14:cNvContentPartPr/>
                <p14:nvPr/>
              </p14:nvContentPartPr>
              <p14:xfrm>
                <a:off x="1903765" y="2968878"/>
                <a:ext cx="360" cy="36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A82D6FC3-CB2C-4E39-9886-FA8AB5D8CAFC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841125" y="2906238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6C946ACC-05A3-4E6A-BBAD-D4ED9D3B3ECB}"/>
                    </a:ext>
                  </a:extLst>
                </p14:cNvPr>
                <p14:cNvContentPartPr/>
                <p14:nvPr/>
              </p14:nvContentPartPr>
              <p14:xfrm>
                <a:off x="2011045" y="2968878"/>
                <a:ext cx="360" cy="36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6C946ACC-05A3-4E6A-BBAD-D4ED9D3B3ECB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948405" y="2906238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603050C2-0E9F-418A-A5C3-77BD7FA96F81}"/>
                    </a:ext>
                  </a:extLst>
                </p14:cNvPr>
                <p14:cNvContentPartPr/>
                <p14:nvPr/>
              </p14:nvContentPartPr>
              <p14:xfrm>
                <a:off x="2086645" y="2990118"/>
                <a:ext cx="360" cy="36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603050C2-0E9F-418A-A5C3-77BD7FA96F81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024005" y="2927118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A59F2D53-ACC0-4D9C-898E-CDC8E13FD9C2}"/>
                    </a:ext>
                  </a:extLst>
                </p14:cNvPr>
                <p14:cNvContentPartPr/>
                <p14:nvPr/>
              </p14:nvContentPartPr>
              <p14:xfrm>
                <a:off x="2183485" y="2958078"/>
                <a:ext cx="360" cy="36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A59F2D53-ACC0-4D9C-898E-CDC8E13FD9C2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120845" y="2895078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07D9415D-7F58-4384-A94D-FBC3164D2EAF}"/>
                    </a:ext>
                  </a:extLst>
                </p14:cNvPr>
                <p14:cNvContentPartPr/>
                <p14:nvPr/>
              </p14:nvContentPartPr>
              <p14:xfrm>
                <a:off x="2290765" y="2968878"/>
                <a:ext cx="360" cy="36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07D9415D-7F58-4384-A94D-FBC3164D2EAF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228125" y="2906238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D463A533-165D-4DB9-97F8-4445D623B40E}"/>
                    </a:ext>
                  </a:extLst>
                </p14:cNvPr>
                <p14:cNvContentPartPr/>
                <p14:nvPr/>
              </p14:nvContentPartPr>
              <p14:xfrm>
                <a:off x="2377165" y="2979678"/>
                <a:ext cx="360" cy="36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D463A533-165D-4DB9-97F8-4445D623B40E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314165" y="2916678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C49695FE-304E-40E2-8C1F-D52FE12B33B3}"/>
                  </a:ext>
                </a:extLst>
              </p14:cNvPr>
              <p14:cNvContentPartPr/>
              <p14:nvPr/>
            </p14:nvContentPartPr>
            <p14:xfrm>
              <a:off x="9010165" y="4926558"/>
              <a:ext cx="4680" cy="36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C49695FE-304E-40E2-8C1F-D52FE12B33B3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947525" y="4863918"/>
                <a:ext cx="13032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76AC3069-36D8-4217-A983-5BAA5745E71F}"/>
                  </a:ext>
                </a:extLst>
              </p14:cNvPr>
              <p14:cNvContentPartPr/>
              <p14:nvPr/>
            </p14:nvContentPartPr>
            <p14:xfrm>
              <a:off x="8896405" y="4797318"/>
              <a:ext cx="360" cy="36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76AC3069-36D8-4217-A983-5BAA5745E71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833405" y="4734678"/>
                <a:ext cx="126000" cy="126000"/>
              </a:xfrm>
              <a:prstGeom prst="rect">
                <a:avLst/>
              </a:prstGeom>
            </p:spPr>
          </p:pic>
        </mc:Fallback>
      </mc:AlternateContent>
      <p:pic>
        <p:nvPicPr>
          <p:cNvPr id="23" name="Picture 22">
            <a:extLst>
              <a:ext uri="{FF2B5EF4-FFF2-40B4-BE49-F238E27FC236}">
                <a16:creationId xmlns:a16="http://schemas.microsoft.com/office/drawing/2014/main" id="{906B01E9-A115-4D77-89F1-C719B6C3718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851000" y="3268117"/>
            <a:ext cx="3795395" cy="331688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360895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D33C8EA-9CEA-43C3-A3A9-61DE6AAEAE9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34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563F55-7AB9-4841-8612-72D663968A6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/>
              <a:t>В секция " </a:t>
            </a:r>
            <a:r>
              <a:rPr lang="ru-RU" dirty="0" err="1"/>
              <a:t>Сертификати</a:t>
            </a:r>
            <a:r>
              <a:rPr lang="ru-RU" dirty="0"/>
              <a:t>" </a:t>
            </a:r>
            <a:r>
              <a:rPr lang="ru-RU" dirty="0" err="1"/>
              <a:t>ще</a:t>
            </a:r>
            <a:r>
              <a:rPr lang="ru-RU" dirty="0"/>
              <a:t> </a:t>
            </a:r>
            <a:r>
              <a:rPr lang="ru-RU" dirty="0" err="1"/>
              <a:t>откриете</a:t>
            </a:r>
            <a:r>
              <a:rPr lang="ru-RU" dirty="0"/>
              <a:t> </a:t>
            </a:r>
            <a:r>
              <a:rPr lang="ru-RU" dirty="0" err="1"/>
              <a:t>сертификатите</a:t>
            </a:r>
            <a:r>
              <a:rPr lang="ru-RU" dirty="0"/>
              <a:t>, </a:t>
            </a:r>
            <a:r>
              <a:rPr lang="ru-RU" dirty="0" err="1"/>
              <a:t>които</a:t>
            </a:r>
            <a:r>
              <a:rPr lang="ru-RU" dirty="0"/>
              <a:t> </a:t>
            </a:r>
            <a:r>
              <a:rPr lang="ru-RU" dirty="0" err="1"/>
              <a:t>сте</a:t>
            </a:r>
            <a:r>
              <a:rPr lang="ru-RU" dirty="0"/>
              <a:t> получили от </a:t>
            </a:r>
            <a:r>
              <a:rPr lang="ru-RU" dirty="0" err="1"/>
              <a:t>СофтУни</a:t>
            </a:r>
            <a:r>
              <a:rPr lang="ru-RU" dirty="0"/>
              <a:t> за </a:t>
            </a:r>
            <a:r>
              <a:rPr lang="ru-RU" dirty="0" err="1"/>
              <a:t>курсовете</a:t>
            </a:r>
            <a:r>
              <a:rPr lang="ru-RU" dirty="0"/>
              <a:t>, </a:t>
            </a:r>
            <a:r>
              <a:rPr lang="ru-RU" dirty="0" err="1"/>
              <a:t>които</a:t>
            </a:r>
            <a:r>
              <a:rPr lang="ru-RU" dirty="0"/>
              <a:t> </a:t>
            </a:r>
            <a:r>
              <a:rPr lang="ru-RU" dirty="0" err="1"/>
              <a:t>сте</a:t>
            </a:r>
            <a:r>
              <a:rPr lang="ru-RU" dirty="0"/>
              <a:t> </a:t>
            </a:r>
            <a:r>
              <a:rPr lang="ru-RU" dirty="0" err="1"/>
              <a:t>преминали</a:t>
            </a:r>
            <a:r>
              <a:rPr lang="ru-RU" dirty="0"/>
              <a:t> с оценка над 5.00.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A7CBE1B-1CE3-4A79-B75E-7054C3F66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Вашите Сертификати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7708AE-AB22-4D3E-BF87-EBC4CC669D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65"/>
          <a:stretch/>
        </p:blipFill>
        <p:spPr>
          <a:xfrm>
            <a:off x="651000" y="2933999"/>
            <a:ext cx="2250000" cy="356301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7016B0A0-3133-427D-ABB1-0F09D626F950}"/>
              </a:ext>
            </a:extLst>
          </p:cNvPr>
          <p:cNvSpPr/>
          <p:nvPr/>
        </p:nvSpPr>
        <p:spPr bwMode="auto">
          <a:xfrm>
            <a:off x="3171000" y="4059000"/>
            <a:ext cx="1665000" cy="495000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F6E544-CA70-40BA-988A-C8F7043D86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617"/>
          <a:stretch/>
        </p:blipFill>
        <p:spPr>
          <a:xfrm>
            <a:off x="5016000" y="3105844"/>
            <a:ext cx="6920737" cy="265658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756677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52AE9A6-4DFB-48BA-B90A-A3FF152091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35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BD78056-44EB-4BD5-9E71-2D6B4924A2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Записване на изпит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5241DFD-4833-408E-AA96-1872130F9E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5072" y="4644617"/>
            <a:ext cx="3931665" cy="18801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Arrow: Bent 6">
            <a:extLst>
              <a:ext uri="{FF2B5EF4-FFF2-40B4-BE49-F238E27FC236}">
                <a16:creationId xmlns:a16="http://schemas.microsoft.com/office/drawing/2014/main" id="{2489B726-81FE-46B2-8A42-1A1F0AF9BDF6}"/>
              </a:ext>
            </a:extLst>
          </p:cNvPr>
          <p:cNvSpPr/>
          <p:nvPr/>
        </p:nvSpPr>
        <p:spPr bwMode="auto">
          <a:xfrm rot="5400000">
            <a:off x="8578798" y="2566202"/>
            <a:ext cx="1649404" cy="1395000"/>
          </a:xfrm>
          <a:prstGeom prst="ben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52F7DC7-255D-46E8-B5F7-40F3D94C35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944" y="1267929"/>
            <a:ext cx="7056114" cy="337668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236096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Title">
            <a:extLst>
              <a:ext uri="{FF2B5EF4-FFF2-40B4-BE49-F238E27FC236}">
                <a16:creationId xmlns:a16="http://schemas.microsoft.com/office/drawing/2014/main" id="{FA0703FC-0F8F-4C80-A615-E4B381EC0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8800" dirty="0">
                <a:solidFill>
                  <a:srgbClr val="234465"/>
                </a:solidFill>
              </a:rPr>
              <a:t>Въпроси</a:t>
            </a:r>
            <a:r>
              <a:rPr lang="en-US" sz="8800" dirty="0">
                <a:solidFill>
                  <a:srgbClr val="234465"/>
                </a:solidFill>
              </a:rPr>
              <a:t>?</a:t>
            </a:r>
            <a:endParaRPr lang="en-US" sz="8800" dirty="0"/>
          </a:p>
        </p:txBody>
      </p:sp>
    </p:spTree>
    <p:extLst>
      <p:ext uri="{BB962C8B-B14F-4D97-AF65-F5344CB8AC3E}">
        <p14:creationId xmlns:p14="http://schemas.microsoft.com/office/powerpoint/2010/main" val="2093085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Body"/>
          <p:cNvSpPr>
            <a:spLocks noGrp="1"/>
          </p:cNvSpPr>
          <p:nvPr>
            <p:ph idx="4294967295"/>
          </p:nvPr>
        </p:nvSpPr>
        <p:spPr>
          <a:xfrm>
            <a:off x="190404" y="1179000"/>
            <a:ext cx="9865596" cy="54900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bg-BG" sz="3200" dirty="0"/>
              <a:t>Софтуерен университет </a:t>
            </a:r>
            <a:r>
              <a:rPr lang="en-US" sz="3200" dirty="0"/>
              <a:t>– </a:t>
            </a:r>
            <a:r>
              <a:rPr lang="bg-BG" sz="3200" dirty="0"/>
              <a:t>качествено образование, професия и работа за софтуерни инженери</a:t>
            </a:r>
            <a:endParaRPr lang="en-US" sz="3200" dirty="0"/>
          </a:p>
          <a:p>
            <a:pPr lvl="1"/>
            <a:r>
              <a:rPr lang="en-US" sz="3000" noProof="1">
                <a:hlinkClick r:id="rId3"/>
              </a:rPr>
              <a:t>softuni.bg</a:t>
            </a:r>
            <a:r>
              <a:rPr lang="en-US" sz="3000" noProof="1"/>
              <a:t>, </a:t>
            </a:r>
            <a:r>
              <a:rPr lang="en-US" sz="2800" dirty="0">
                <a:hlinkClick r:id="rId4"/>
              </a:rPr>
              <a:t>about.softuni.bg</a:t>
            </a:r>
            <a:endParaRPr lang="en-US" sz="3000" noProof="1"/>
          </a:p>
          <a:p>
            <a:pPr>
              <a:lnSpc>
                <a:spcPct val="100000"/>
              </a:lnSpc>
            </a:pPr>
            <a:r>
              <a:rPr lang="bg-BG" sz="3200" dirty="0"/>
              <a:t>Фондация "Софтуерен университет"</a:t>
            </a:r>
          </a:p>
          <a:p>
            <a:pPr lvl="1"/>
            <a:r>
              <a:rPr lang="en-US" sz="3000" noProof="1">
                <a:hlinkClick r:id="rId5"/>
              </a:rPr>
              <a:t>softuni.foundation</a:t>
            </a:r>
            <a:endParaRPr lang="en-US" sz="3000" noProof="1"/>
          </a:p>
          <a:p>
            <a:pPr>
              <a:lnSpc>
                <a:spcPct val="100000"/>
              </a:lnSpc>
            </a:pPr>
            <a:r>
              <a:rPr lang="bg-BG" sz="3200" dirty="0"/>
              <a:t>Софтуерен университет</a:t>
            </a:r>
            <a:r>
              <a:rPr lang="en-US" sz="3200" dirty="0"/>
              <a:t> @ Facebook</a:t>
            </a:r>
          </a:p>
          <a:p>
            <a:pPr lvl="1"/>
            <a:r>
              <a:rPr lang="en-US" sz="3000" noProof="1">
                <a:hlinkClick r:id="rId6"/>
              </a:rPr>
              <a:t>facebook.com/SoftwareUniversity</a:t>
            </a:r>
            <a:endParaRPr lang="en-US" sz="3000" noProof="1"/>
          </a:p>
          <a:p>
            <a:pPr>
              <a:lnSpc>
                <a:spcPct val="100000"/>
              </a:lnSpc>
            </a:pPr>
            <a:r>
              <a:rPr lang="bg-BG" sz="3200" dirty="0"/>
              <a:t>Дискусионни форуми на СофтУни</a:t>
            </a:r>
            <a:endParaRPr lang="en-US" sz="3200" dirty="0"/>
          </a:p>
          <a:p>
            <a:pPr lvl="1"/>
            <a:r>
              <a:rPr lang="en-US" sz="3000" dirty="0">
                <a:hlinkClick r:id="rId7"/>
              </a:rPr>
              <a:t>forum.softuni.bg</a:t>
            </a:r>
            <a:endParaRPr lang="en-US" sz="3000" noProof="1"/>
          </a:p>
        </p:txBody>
      </p:sp>
      <p:sp>
        <p:nvSpPr>
          <p:cNvPr id="3" name="Slide 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/>
              <a:t>Обучения</a:t>
            </a:r>
            <a:r>
              <a:rPr lang="en-US" dirty="0"/>
              <a:t> </a:t>
            </a:r>
            <a:r>
              <a:rPr lang="bg-BG" dirty="0"/>
              <a:t>в</a:t>
            </a:r>
            <a:r>
              <a:rPr lang="en-US" dirty="0"/>
              <a:t> </a:t>
            </a:r>
            <a:r>
              <a:rPr lang="bg-BG" dirty="0"/>
              <a:t>Софтуерен университет (СофтУни</a:t>
            </a:r>
            <a:r>
              <a:rPr lang="en-US" dirty="0"/>
              <a:t>)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5A253F9C-DBC5-4007-8E7A-B172C6EFC5ED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5998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Body">
            <a:extLst>
              <a:ext uri="{FF2B5EF4-FFF2-40B4-BE49-F238E27FC236}">
                <a16:creationId xmlns:a16="http://schemas.microsoft.com/office/drawing/2014/main" id="{980F49B1-E4BE-4389-A747-7AB9B71AD9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269001"/>
            <a:ext cx="11818096" cy="5455890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bg-BG" dirty="0"/>
              <a:t>Този курс</a:t>
            </a:r>
            <a:r>
              <a:rPr lang="en-US" dirty="0"/>
              <a:t> (</a:t>
            </a:r>
            <a:r>
              <a:rPr lang="bg-BG" dirty="0"/>
              <a:t>презентации, примери, демонстрационен код, упражнения, домашни, видео и други активи</a:t>
            </a:r>
            <a:r>
              <a:rPr lang="en-US" dirty="0"/>
              <a:t>) </a:t>
            </a:r>
            <a:r>
              <a:rPr lang="bg-BG" dirty="0"/>
              <a:t>представлява</a:t>
            </a:r>
            <a:r>
              <a:rPr lang="en-US" dirty="0"/>
              <a:t> </a:t>
            </a:r>
            <a:r>
              <a:rPr lang="bg-BG" b="1" dirty="0"/>
              <a:t>защитено авторско съдържание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bg-BG" dirty="0"/>
              <a:t>Нерегламентирано копиране</a:t>
            </a:r>
            <a:r>
              <a:rPr lang="en-US" dirty="0"/>
              <a:t>,</a:t>
            </a:r>
            <a:r>
              <a:rPr lang="bg-BG" dirty="0"/>
              <a:t> разпространение или използване е незаконно</a:t>
            </a:r>
          </a:p>
          <a:p>
            <a:pPr>
              <a:lnSpc>
                <a:spcPct val="120000"/>
              </a:lnSpc>
            </a:pPr>
            <a:r>
              <a:rPr lang="en-US" dirty="0"/>
              <a:t>© </a:t>
            </a:r>
            <a:r>
              <a:rPr lang="bg-BG" dirty="0"/>
              <a:t>СофтУни</a:t>
            </a:r>
            <a:r>
              <a:rPr lang="en-US" dirty="0"/>
              <a:t> – </a:t>
            </a:r>
            <a:r>
              <a:rPr lang="en-US" dirty="0">
                <a:hlinkClick r:id="rId3"/>
              </a:rPr>
              <a:t>https://about.softuni.bg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© </a:t>
            </a:r>
            <a:r>
              <a:rPr lang="bg-BG" dirty="0"/>
              <a:t>Софтуерен университет</a:t>
            </a:r>
            <a:r>
              <a:rPr lang="en-US" dirty="0"/>
              <a:t> – </a:t>
            </a:r>
            <a:r>
              <a:rPr lang="en-US" dirty="0">
                <a:hlinkClick r:id="rId4"/>
              </a:rPr>
              <a:t>https://softuni.bg</a:t>
            </a:r>
            <a:endParaRPr lang="bg-BG" dirty="0"/>
          </a:p>
          <a:p>
            <a:pPr>
              <a:lnSpc>
                <a:spcPct val="120000"/>
              </a:lnSpc>
            </a:pPr>
            <a:endParaRPr lang="bg-BG" dirty="0"/>
          </a:p>
        </p:txBody>
      </p:sp>
      <p:pic>
        <p:nvPicPr>
          <p:cNvPr id="6" name="Picture License" descr="License">
            <a:extLst>
              <a:ext uri="{FF2B5EF4-FFF2-40B4-BE49-F238E27FC236}">
                <a16:creationId xmlns:a16="http://schemas.microsoft.com/office/drawing/2014/main" id="{82BA520F-A037-4E01-AA18-27D9F1E930A6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745023" y="4445455"/>
            <a:ext cx="1930977" cy="2043545"/>
          </a:xfrm>
          <a:prstGeom prst="rect">
            <a:avLst/>
          </a:prstGeom>
        </p:spPr>
      </p:pic>
      <p:sp>
        <p:nvSpPr>
          <p:cNvPr id="3" name="Slide Title">
            <a:extLst>
              <a:ext uri="{FF2B5EF4-FFF2-40B4-BE49-F238E27FC236}">
                <a16:creationId xmlns:a16="http://schemas.microsoft.com/office/drawing/2014/main" id="{E5F1FB41-80C3-4816-BC47-CCC50632E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Лиценз</a:t>
            </a: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2E22D88B-EF6A-4C4B-9FFD-56339FF997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33479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2736E86-F86B-4CB0-8766-58F828FFF08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4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87FB74-FA7F-449E-8621-003EC52D919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 err="1"/>
              <a:t>Може</a:t>
            </a:r>
            <a:r>
              <a:rPr lang="ru-RU" dirty="0"/>
              <a:t> да </a:t>
            </a:r>
            <a:r>
              <a:rPr lang="ru-RU" dirty="0" err="1"/>
              <a:t>задавате</a:t>
            </a:r>
            <a:r>
              <a:rPr lang="ru-RU" dirty="0"/>
              <a:t> </a:t>
            </a:r>
            <a:r>
              <a:rPr lang="ru-RU" dirty="0" err="1"/>
              <a:t>въпросите</a:t>
            </a:r>
            <a:r>
              <a:rPr lang="ru-RU" dirty="0"/>
              <a:t> си в </a:t>
            </a:r>
            <a:r>
              <a:rPr lang="ru-RU" dirty="0" err="1"/>
              <a:t>платформата</a:t>
            </a:r>
            <a:r>
              <a:rPr lang="ru-RU" dirty="0"/>
              <a:t> </a:t>
            </a:r>
            <a:r>
              <a:rPr lang="en-US" dirty="0">
                <a:hlinkClick r:id="rId2"/>
              </a:rPr>
              <a:t>s</a:t>
            </a:r>
            <a:r>
              <a:rPr lang="ru-RU" dirty="0">
                <a:hlinkClick r:id="rId2"/>
              </a:rPr>
              <a:t>li.do</a:t>
            </a:r>
            <a:endParaRPr lang="en-US" dirty="0"/>
          </a:p>
          <a:p>
            <a:r>
              <a:rPr lang="ru-RU" dirty="0"/>
              <a:t>Необходимо е да </a:t>
            </a:r>
            <a:r>
              <a:rPr lang="ru-RU" dirty="0" err="1"/>
              <a:t>въведете</a:t>
            </a:r>
            <a:r>
              <a:rPr lang="ru-RU" dirty="0"/>
              <a:t> </a:t>
            </a:r>
            <a:r>
              <a:rPr lang="en-US" b="1" dirty="0"/>
              <a:t>pb-march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bg-BG" dirty="0"/>
              <a:t>След това задайте въпроса си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23BE23F-81B2-4693-97D7-3BE9302B1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Използване на пратформата </a:t>
            </a:r>
            <a:r>
              <a:rPr lang="en-US" dirty="0"/>
              <a:t>sli.do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7FE23982-189C-4971-ABC8-79248297A461}"/>
              </a:ext>
            </a:extLst>
          </p:cNvPr>
          <p:cNvSpPr/>
          <p:nvPr/>
        </p:nvSpPr>
        <p:spPr bwMode="auto">
          <a:xfrm>
            <a:off x="6277616" y="3065007"/>
            <a:ext cx="900000" cy="360000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F76EA24-BD95-4D4C-985A-6885B50E2B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6000" y="2387984"/>
            <a:ext cx="2718562" cy="2025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8769601-64CF-41AC-A3DB-2CBA65AD33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663" y="4637882"/>
            <a:ext cx="5778991" cy="20870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6801F1C-D25D-47B9-B0DB-C498D1431A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2930" y="2844000"/>
            <a:ext cx="5503958" cy="7899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48824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956A635-7DCB-4737-9977-C486C791F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b="1" dirty="0"/>
              <a:t>Диамантени партньори</a:t>
            </a:r>
            <a:endParaRPr lang="bg-BG" dirty="0"/>
          </a:p>
        </p:txBody>
      </p:sp>
      <p:pic>
        <p:nvPicPr>
          <p:cNvPr id="15" name="Picture 14" descr="Logo, company name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03C26B66-F2B1-46C1-8D42-825A053050A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54" t="27513" r="15212" b="31480"/>
          <a:stretch/>
        </p:blipFill>
        <p:spPr>
          <a:xfrm>
            <a:off x="951901" y="5484379"/>
            <a:ext cx="1630434" cy="726349"/>
          </a:xfrm>
          <a:prstGeom prst="rect">
            <a:avLst/>
          </a:prstGeom>
        </p:spPr>
      </p:pic>
      <p:pic>
        <p:nvPicPr>
          <p:cNvPr id="16" name="Picture 15" descr="A picture containing logo&#10;&#10;Description automatically generated">
            <a:hlinkClick r:id="rId4"/>
            <a:extLst>
              <a:ext uri="{FF2B5EF4-FFF2-40B4-BE49-F238E27FC236}">
                <a16:creationId xmlns:a16="http://schemas.microsoft.com/office/drawing/2014/main" id="{307FDFC9-EF74-453E-B040-EAA3D82218D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991" y="4198113"/>
            <a:ext cx="1524642" cy="911190"/>
          </a:xfrm>
          <a:prstGeom prst="rect">
            <a:avLst/>
          </a:prstGeom>
        </p:spPr>
      </p:pic>
      <p:pic>
        <p:nvPicPr>
          <p:cNvPr id="17" name="Picture 16" descr="Graphical user interface, text, application&#10;&#10;Description automatically generated">
            <a:hlinkClick r:id="rId6"/>
            <a:extLst>
              <a:ext uri="{FF2B5EF4-FFF2-40B4-BE49-F238E27FC236}">
                <a16:creationId xmlns:a16="http://schemas.microsoft.com/office/drawing/2014/main" id="{817217D7-0BF6-4D9E-8E3B-E4C13EC5C3A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32" t="2384" r="19064" b="23051"/>
          <a:stretch/>
        </p:blipFill>
        <p:spPr>
          <a:xfrm>
            <a:off x="594504" y="2767356"/>
            <a:ext cx="2217855" cy="1092173"/>
          </a:xfrm>
          <a:prstGeom prst="rect">
            <a:avLst/>
          </a:prstGeom>
        </p:spPr>
      </p:pic>
      <p:pic>
        <p:nvPicPr>
          <p:cNvPr id="18" name="Picture 17" descr="Logo, company name&#10;&#10;Description automatically generated">
            <a:hlinkClick r:id="rId8"/>
            <a:extLst>
              <a:ext uri="{FF2B5EF4-FFF2-40B4-BE49-F238E27FC236}">
                <a16:creationId xmlns:a16="http://schemas.microsoft.com/office/drawing/2014/main" id="{BEBE256C-D75B-4AB7-BC64-D8834E8E1C2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608" y="5104467"/>
            <a:ext cx="2559362" cy="1529582"/>
          </a:xfrm>
          <a:prstGeom prst="rect">
            <a:avLst/>
          </a:prstGeom>
        </p:spPr>
      </p:pic>
      <p:pic>
        <p:nvPicPr>
          <p:cNvPr id="19" name="Picture 18" descr="Logo&#10;&#10;Description automatically generated">
            <a:hlinkClick r:id="rId10"/>
            <a:extLst>
              <a:ext uri="{FF2B5EF4-FFF2-40B4-BE49-F238E27FC236}">
                <a16:creationId xmlns:a16="http://schemas.microsoft.com/office/drawing/2014/main" id="{30E1B789-56EF-4559-AE2D-0D45D422EC6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1206" y="3978641"/>
            <a:ext cx="2428670" cy="1055877"/>
          </a:xfrm>
          <a:prstGeom prst="rect">
            <a:avLst/>
          </a:prstGeom>
        </p:spPr>
      </p:pic>
      <p:pic>
        <p:nvPicPr>
          <p:cNvPr id="20" name="Picture 19" descr="Text&#10;&#10;Description automatically generated with low confidence">
            <a:hlinkClick r:id="rId12"/>
            <a:extLst>
              <a:ext uri="{FF2B5EF4-FFF2-40B4-BE49-F238E27FC236}">
                <a16:creationId xmlns:a16="http://schemas.microsoft.com/office/drawing/2014/main" id="{04A6A894-8A9A-4E5B-88D1-24F9A2F8483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091" y="959652"/>
            <a:ext cx="2089504" cy="1639964"/>
          </a:xfrm>
          <a:prstGeom prst="rect">
            <a:avLst/>
          </a:prstGeom>
        </p:spPr>
      </p:pic>
      <p:pic>
        <p:nvPicPr>
          <p:cNvPr id="23" name="Picture 22" descr="Logo&#10;&#10;Description automatically generated">
            <a:hlinkClick r:id="rId14"/>
            <a:extLst>
              <a:ext uri="{FF2B5EF4-FFF2-40B4-BE49-F238E27FC236}">
                <a16:creationId xmlns:a16="http://schemas.microsoft.com/office/drawing/2014/main" id="{9F96F339-431D-4AA3-A533-8F26B58A9A0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7370" y="3999956"/>
            <a:ext cx="2265930" cy="876717"/>
          </a:xfrm>
          <a:prstGeom prst="rect">
            <a:avLst/>
          </a:prstGeom>
        </p:spPr>
      </p:pic>
      <p:pic>
        <p:nvPicPr>
          <p:cNvPr id="24" name="Picture 23" descr="Shape&#10;&#10;Description automatically generated with medium confidence">
            <a:hlinkClick r:id="rId16"/>
            <a:extLst>
              <a:ext uri="{FF2B5EF4-FFF2-40B4-BE49-F238E27FC236}">
                <a16:creationId xmlns:a16="http://schemas.microsoft.com/office/drawing/2014/main" id="{56700F1E-7983-45D8-A3B5-F7DFCD2A324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5673" y="4908030"/>
            <a:ext cx="1890545" cy="1339908"/>
          </a:xfrm>
          <a:prstGeom prst="rect">
            <a:avLst/>
          </a:prstGeom>
        </p:spPr>
      </p:pic>
      <p:pic>
        <p:nvPicPr>
          <p:cNvPr id="25" name="Picture 24" descr="Graphical user interface&#10;&#10;Description automatically generated with low confidence">
            <a:hlinkClick r:id="rId18"/>
            <a:extLst>
              <a:ext uri="{FF2B5EF4-FFF2-40B4-BE49-F238E27FC236}">
                <a16:creationId xmlns:a16="http://schemas.microsoft.com/office/drawing/2014/main" id="{83257898-7623-4DC1-92DC-C5AD2AC74CFA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0795" y="1359000"/>
            <a:ext cx="2452200" cy="3015000"/>
          </a:xfrm>
          <a:prstGeom prst="rect">
            <a:avLst/>
          </a:prstGeom>
        </p:spPr>
      </p:pic>
      <p:pic>
        <p:nvPicPr>
          <p:cNvPr id="26" name="Picture 25" descr="A picture containing logo&#10;&#10;Description automatically generated">
            <a:hlinkClick r:id="rId20"/>
            <a:extLst>
              <a:ext uri="{FF2B5EF4-FFF2-40B4-BE49-F238E27FC236}">
                <a16:creationId xmlns:a16="http://schemas.microsoft.com/office/drawing/2014/main" id="{86F5880D-349B-4662-ACA1-15597CA56E5B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6455" y="5484379"/>
            <a:ext cx="1830257" cy="876716"/>
          </a:xfrm>
          <a:prstGeom prst="rect">
            <a:avLst/>
          </a:prstGeom>
        </p:spPr>
      </p:pic>
      <p:pic>
        <p:nvPicPr>
          <p:cNvPr id="27" name="Picture 26" descr="Logo&#10;&#10;Description automatically generated with low confidence">
            <a:hlinkClick r:id="rId22"/>
            <a:extLst>
              <a:ext uri="{FF2B5EF4-FFF2-40B4-BE49-F238E27FC236}">
                <a16:creationId xmlns:a16="http://schemas.microsoft.com/office/drawing/2014/main" id="{C179D76D-17E7-4F4E-9808-BBF903658DA6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1322" y="2695095"/>
            <a:ext cx="4755073" cy="876716"/>
          </a:xfrm>
          <a:prstGeom prst="rect">
            <a:avLst/>
          </a:prstGeom>
        </p:spPr>
      </p:pic>
      <p:pic>
        <p:nvPicPr>
          <p:cNvPr id="30" name="Picture 29" descr="Logo&#10;&#10;Description automatically generated">
            <a:hlinkClick r:id="rId24"/>
            <a:extLst>
              <a:ext uri="{FF2B5EF4-FFF2-40B4-BE49-F238E27FC236}">
                <a16:creationId xmlns:a16="http://schemas.microsoft.com/office/drawing/2014/main" id="{93F033DD-94F4-4599-9D64-B6A8BF46466B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991" y="1200786"/>
            <a:ext cx="1824182" cy="1276927"/>
          </a:xfrm>
          <a:prstGeom prst="rect">
            <a:avLst/>
          </a:prstGeom>
        </p:spPr>
      </p:pic>
      <p:pic>
        <p:nvPicPr>
          <p:cNvPr id="22" name="Picture 21" descr="Text&#10;&#10;Description automatically generated with low confidence">
            <a:hlinkClick r:id="rId26"/>
            <a:extLst>
              <a:ext uri="{FF2B5EF4-FFF2-40B4-BE49-F238E27FC236}">
                <a16:creationId xmlns:a16="http://schemas.microsoft.com/office/drawing/2014/main" id="{2D9A9160-CFB1-4198-B631-320EFBF99E2C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0785" y="1679297"/>
            <a:ext cx="2376275" cy="535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054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B0D5FB3-68F2-49D8-A153-8BAD1305EF0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6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E22D599-06AA-45AE-9605-321A51F18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b="1" dirty="0"/>
              <a:t>Образователни партньори</a:t>
            </a:r>
            <a:endParaRPr lang="en-US" b="1" dirty="0"/>
          </a:p>
        </p:txBody>
      </p:sp>
      <p:pic>
        <p:nvPicPr>
          <p:cNvPr id="8" name="Picture 7">
            <a:hlinkClick r:id="rId2"/>
            <a:extLst>
              <a:ext uri="{FF2B5EF4-FFF2-40B4-BE49-F238E27FC236}">
                <a16:creationId xmlns:a16="http://schemas.microsoft.com/office/drawing/2014/main" id="{19D59668-3C9A-4BAE-83AF-92CB45919E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2001" y="2264942"/>
            <a:ext cx="3284393" cy="3070608"/>
          </a:xfrm>
          <a:prstGeom prst="rect">
            <a:avLst/>
          </a:prstGeom>
          <a:ln w="28575">
            <a:solidFill>
              <a:srgbClr val="44546A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19" name="Picture 18">
            <a:hlinkClick r:id="rId4"/>
            <a:extLst>
              <a:ext uri="{FF2B5EF4-FFF2-40B4-BE49-F238E27FC236}">
                <a16:creationId xmlns:a16="http://schemas.microsoft.com/office/drawing/2014/main" id="{B28BB6FA-2F86-40F2-8CA9-F9F73251E5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3478" y="1804627"/>
            <a:ext cx="4042163" cy="3991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753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48839-F175-46D4-BFD1-5997EB0EE544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ru-RU" dirty="0"/>
              <a:t>Цели на курса</a:t>
            </a:r>
            <a:endParaRPr lang="bg-BG" dirty="0"/>
          </a:p>
        </p:txBody>
      </p:sp>
      <p:pic>
        <p:nvPicPr>
          <p:cNvPr id="1026" name="Picture 2" descr="Целевата, Маркетинг, Успех, Бизнес, Мотивация">
            <a:extLst>
              <a:ext uri="{FF2B5EF4-FFF2-40B4-BE49-F238E27FC236}">
                <a16:creationId xmlns:a16="http://schemas.microsoft.com/office/drawing/2014/main" id="{0117BCC2-3160-4BA9-9D23-81C2829AD2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1500" y="823500"/>
            <a:ext cx="3604500" cy="3604500"/>
          </a:xfrm>
          <a:prstGeom prst="flowChartConnector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1522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541D0B-AB02-4AE3-8878-6C4C30FDD67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00892" y="1134000"/>
            <a:ext cx="10152138" cy="5276048"/>
          </a:xfrm>
        </p:spPr>
        <p:txBody>
          <a:bodyPr>
            <a:noAutofit/>
          </a:bodyPr>
          <a:lstStyle/>
          <a:p>
            <a:r>
              <a:rPr lang="bg-BG" sz="3600" dirty="0"/>
              <a:t>Курсът </a:t>
            </a:r>
            <a:r>
              <a:rPr lang="en-US" sz="3600" b="1" dirty="0">
                <a:solidFill>
                  <a:schemeClr val="bg1"/>
                </a:solidFill>
              </a:rPr>
              <a:t>"</a:t>
            </a:r>
            <a:r>
              <a:rPr lang="bg-BG" sz="3600" b="1" dirty="0">
                <a:solidFill>
                  <a:schemeClr val="bg1"/>
                </a:solidFill>
              </a:rPr>
              <a:t>Основи на програмирането</a:t>
            </a:r>
            <a:r>
              <a:rPr lang="en-US" sz="3600" b="1" dirty="0">
                <a:solidFill>
                  <a:schemeClr val="bg1"/>
                </a:solidFill>
              </a:rPr>
              <a:t>"</a:t>
            </a:r>
            <a:r>
              <a:rPr lang="bg-BG" sz="3600" b="1" dirty="0">
                <a:solidFill>
                  <a:schemeClr val="bg1"/>
                </a:solidFill>
              </a:rPr>
              <a:t> </a:t>
            </a:r>
            <a:r>
              <a:rPr lang="bg-BG" sz="3600" dirty="0"/>
              <a:t>дава</a:t>
            </a:r>
            <a:r>
              <a:rPr lang="en-US" sz="3600" dirty="0"/>
              <a:t>:</a:t>
            </a:r>
          </a:p>
          <a:p>
            <a:pPr lvl="1"/>
            <a:r>
              <a:rPr lang="bg-BG" sz="3200" dirty="0"/>
              <a:t>Въведение в един от </a:t>
            </a:r>
            <a:r>
              <a:rPr lang="bg-BG" sz="3200" b="1" dirty="0">
                <a:solidFill>
                  <a:schemeClr val="bg1"/>
                </a:solidFill>
              </a:rPr>
              <a:t>най-търсените</a:t>
            </a:r>
            <a:r>
              <a:rPr lang="bg-BG" sz="3200" b="1" dirty="0"/>
              <a:t> </a:t>
            </a:r>
            <a:r>
              <a:rPr lang="bg-BG" sz="3200" dirty="0"/>
              <a:t>програмни езици на пазара в България</a:t>
            </a:r>
          </a:p>
          <a:p>
            <a:pPr lvl="1"/>
            <a:r>
              <a:rPr lang="bg-BG" sz="3200" dirty="0"/>
              <a:t>Познания върху </a:t>
            </a:r>
            <a:r>
              <a:rPr lang="bg-BG" sz="3200" b="1" dirty="0">
                <a:solidFill>
                  <a:schemeClr val="bg1"/>
                </a:solidFill>
              </a:rPr>
              <a:t>основни концепции </a:t>
            </a:r>
            <a:r>
              <a:rPr lang="bg-BG" sz="3200" dirty="0"/>
              <a:t>от </a:t>
            </a:r>
            <a:br>
              <a:rPr lang="bg-BG" sz="3200" dirty="0"/>
            </a:br>
            <a:r>
              <a:rPr lang="bg-BG" sz="3200" dirty="0"/>
              <a:t>информационните технологии</a:t>
            </a:r>
          </a:p>
          <a:p>
            <a:pPr lvl="1">
              <a:buClr>
                <a:schemeClr val="tx1"/>
              </a:buClr>
            </a:pPr>
            <a:r>
              <a:rPr lang="bg-BG" sz="3200" b="1" dirty="0">
                <a:solidFill>
                  <a:schemeClr val="bg1"/>
                </a:solidFill>
              </a:rPr>
              <a:t>Базово</a:t>
            </a:r>
            <a:r>
              <a:rPr lang="bg-BG" sz="3200" dirty="0"/>
              <a:t> </a:t>
            </a:r>
            <a:r>
              <a:rPr lang="bg-BG" sz="3200" b="1" dirty="0">
                <a:solidFill>
                  <a:schemeClr val="bg1"/>
                </a:solidFill>
              </a:rPr>
              <a:t>алгоритмично мислене</a:t>
            </a:r>
          </a:p>
          <a:p>
            <a:pPr lvl="1"/>
            <a:r>
              <a:rPr lang="bg-BG" sz="3200" dirty="0"/>
              <a:t>Първа крачка в едно ново и </a:t>
            </a:r>
            <a:r>
              <a:rPr lang="bg-BG" sz="3200" b="1" dirty="0">
                <a:solidFill>
                  <a:schemeClr val="bg1"/>
                </a:solidFill>
              </a:rPr>
              <a:t>динамично</a:t>
            </a:r>
            <a:r>
              <a:rPr lang="bg-BG" sz="3200" b="1" dirty="0"/>
              <a:t> </a:t>
            </a:r>
            <a:r>
              <a:rPr lang="bg-BG" sz="3200" b="1" dirty="0">
                <a:solidFill>
                  <a:schemeClr val="bg1"/>
                </a:solidFill>
              </a:rPr>
              <a:t>начинание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Цели на курса</a:t>
            </a:r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EDA5532A-C5D9-4DCE-8207-23C7C9098F04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279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48839-F175-46D4-BFD1-5997EB0EE544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ru-RU" dirty="0" err="1"/>
              <a:t>Учебна</a:t>
            </a:r>
            <a:r>
              <a:rPr lang="ru-RU" dirty="0"/>
              <a:t> </a:t>
            </a:r>
            <a:r>
              <a:rPr lang="ru-RU" dirty="0" err="1"/>
              <a:t>програма</a:t>
            </a:r>
            <a:endParaRPr lang="bg-BG" dirty="0"/>
          </a:p>
        </p:txBody>
      </p:sp>
      <p:pic>
        <p:nvPicPr>
          <p:cNvPr id="2052" name="Picture 4" descr="Списък, Икона, Символ, Хартия, Знак, Плосък, Бележка">
            <a:extLst>
              <a:ext uri="{FF2B5EF4-FFF2-40B4-BE49-F238E27FC236}">
                <a16:creationId xmlns:a16="http://schemas.microsoft.com/office/drawing/2014/main" id="{08EE6362-B7C5-4FEA-8D1A-6D32D71968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4500" y="819000"/>
            <a:ext cx="3663000" cy="3663000"/>
          </a:xfrm>
          <a:prstGeom prst="flowChartConnector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6649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</p:sld>
</file>

<file path=ppt/theme/theme1.xml><?xml version="1.0" encoding="utf-8"?>
<a:theme xmlns:a="http://schemas.openxmlformats.org/drawingml/2006/main" name="SoftUni">
  <a:themeElements>
    <a:clrScheme name="SoftUni">
      <a:dk1>
        <a:srgbClr val="234465"/>
      </a:dk1>
      <a:lt1>
        <a:srgbClr val="FFA000"/>
      </a:lt1>
      <a:dk2>
        <a:srgbClr val="234465"/>
      </a:dk2>
      <a:lt2>
        <a:srgbClr val="FFFFFF"/>
      </a:lt2>
      <a:accent1>
        <a:srgbClr val="FFA000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F2AC44"/>
      </a:hlink>
      <a:folHlink>
        <a:srgbClr val="F6C781"/>
      </a:folHlink>
    </a:clrScheme>
    <a:fontScheme name="SoftUn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1_SoftUni3_1">
  <a:themeElements>
    <a:clrScheme name="Custom 2">
      <a:dk1>
        <a:srgbClr val="234465"/>
      </a:dk1>
      <a:lt1>
        <a:srgbClr val="FFA000"/>
      </a:lt1>
      <a:dk2>
        <a:srgbClr val="234465"/>
      </a:dk2>
      <a:lt2>
        <a:srgbClr val="FFFFFF"/>
      </a:lt2>
      <a:accent1>
        <a:srgbClr val="F7C86D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F2AC44"/>
      </a:hlink>
      <a:folHlink>
        <a:srgbClr val="F6C781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3_1" id="{D61FAD9B-6E74-4E03-BFE4-B363D484F1DA}" vid="{7089C1A3-635B-4B03-A017-DAF10A3A396B}"/>
    </a:ext>
  </a:extLst>
</a:theme>
</file>

<file path=ppt/theme/theme3.xml><?xml version="1.0" encoding="utf-8"?>
<a:theme xmlns:a="http://schemas.openxmlformats.org/drawingml/2006/main" name="SoftUni3_1">
  <a:themeElements>
    <a:clrScheme name="SoftUni Cello">
      <a:dk1>
        <a:srgbClr val="234465"/>
      </a:dk1>
      <a:lt1>
        <a:srgbClr val="FFA000"/>
      </a:lt1>
      <a:dk2>
        <a:srgbClr val="234465"/>
      </a:dk2>
      <a:lt2>
        <a:srgbClr val="FFFFFF"/>
      </a:lt2>
      <a:accent1>
        <a:srgbClr val="F7C86D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F2AC44"/>
      </a:hlink>
      <a:folHlink>
        <a:srgbClr val="F6C781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3_1" id="{D61FAD9B-6E74-4E03-BFE4-B363D484F1DA}" vid="{7089C1A3-635B-4B03-A017-DAF10A3A396B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4401</TotalTime>
  <Words>1193</Words>
  <Application>Microsoft Office PowerPoint</Application>
  <PresentationFormat>Widescreen</PresentationFormat>
  <Paragraphs>226</Paragraphs>
  <Slides>38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38</vt:i4>
      </vt:variant>
    </vt:vector>
  </HeadingPairs>
  <TitlesOfParts>
    <vt:vector size="46" baseType="lpstr">
      <vt:lpstr>Arial</vt:lpstr>
      <vt:lpstr>Calibri</vt:lpstr>
      <vt:lpstr>Consolas</vt:lpstr>
      <vt:lpstr>Wingdings</vt:lpstr>
      <vt:lpstr>Wingdings 2</vt:lpstr>
      <vt:lpstr>SoftUni</vt:lpstr>
      <vt:lpstr>1_SoftUni3_1</vt:lpstr>
      <vt:lpstr>SoftUni3_1</vt:lpstr>
      <vt:lpstr>Основи на програмирането </vt:lpstr>
      <vt:lpstr>Съдържание</vt:lpstr>
      <vt:lpstr>Имате въпроси?</vt:lpstr>
      <vt:lpstr>Използване на пратформата sli.do</vt:lpstr>
      <vt:lpstr>Диамантени партньори</vt:lpstr>
      <vt:lpstr>Образователни партньори</vt:lpstr>
      <vt:lpstr>Цели на курса</vt:lpstr>
      <vt:lpstr>Цели на курса</vt:lpstr>
      <vt:lpstr>Учебна програма</vt:lpstr>
      <vt:lpstr>Учебна програма </vt:lpstr>
      <vt:lpstr>Разпределение на лекция</vt:lpstr>
      <vt:lpstr>Преподаватели</vt:lpstr>
      <vt:lpstr>Преподаватели</vt:lpstr>
      <vt:lpstr>Преподаватели</vt:lpstr>
      <vt:lpstr>Домашни, изпити и оценяване</vt:lpstr>
      <vt:lpstr>Упражнения и домашни</vt:lpstr>
      <vt:lpstr>Система за онлайн оценяване (Judge)</vt:lpstr>
      <vt:lpstr>Как работи тестването в Judge системата?</vt:lpstr>
      <vt:lpstr>Изпити</vt:lpstr>
      <vt:lpstr>Онлайн практически изпит</vt:lpstr>
      <vt:lpstr>Онлайн теоретичен изпит</vt:lpstr>
      <vt:lpstr>Резултати от изпит</vt:lpstr>
      <vt:lpstr>СофтУни сертификат</vt:lpstr>
      <vt:lpstr>ЦПО сертификат</vt:lpstr>
      <vt:lpstr>Какво ни трябва за курса?</vt:lpstr>
      <vt:lpstr>Страница на курса и материали</vt:lpstr>
      <vt:lpstr>Презентации, видеа и домашни</vt:lpstr>
      <vt:lpstr>Достъп до материалите в курса</vt:lpstr>
      <vt:lpstr>Препоръчителен Софтуер</vt:lpstr>
      <vt:lpstr>Организационна част</vt:lpstr>
      <vt:lpstr>Вашият профил</vt:lpstr>
      <vt:lpstr>Вашите обучения</vt:lpstr>
      <vt:lpstr>Страница на курса</vt:lpstr>
      <vt:lpstr>Вашите Сертификати</vt:lpstr>
      <vt:lpstr>Записване на изпит</vt:lpstr>
      <vt:lpstr>Въпроси?</vt:lpstr>
      <vt:lpstr>Обучения в Софтуерен университет (СофтУни)</vt:lpstr>
      <vt:lpstr>Лиценз</vt:lpstr>
    </vt:vector>
  </TitlesOfParts>
  <Company>SoftUni – https://softuni.org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Програмиране за начинаещи - откриване на курса</dc:title>
  <dc:subject>Coding 101 Course</dc:subject>
  <dc:creator>Software University</dc:creator>
  <cp:keywords>Sofware University; SoftUni; programming; coding; software development; education; training; course; курс; програмиране; кодене; кодиране; СофтУни</cp:keywords>
  <dc:description>© SoftUni – https://softuni.org_x000d_
© Software University – https://softuni.bg_x000d_
_x000d_
Copyrighted document. Unauthorized copy, reproduction or use is not permitted.</dc:description>
  <cp:lastModifiedBy>Topuzakova, Desislava</cp:lastModifiedBy>
  <cp:revision>109</cp:revision>
  <dcterms:created xsi:type="dcterms:W3CDTF">2018-05-23T13:08:44Z</dcterms:created>
  <dcterms:modified xsi:type="dcterms:W3CDTF">2022-02-23T22:40:54Z</dcterms:modified>
  <cp:category>computer programming;programming;C#;програмиране;кодиране</cp:category>
</cp:coreProperties>
</file>